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33" r:id="rId27"/>
    <p:sldId id="334" r:id="rId28"/>
    <p:sldId id="309" r:id="rId29"/>
    <p:sldId id="310" r:id="rId30"/>
    <p:sldId id="311" r:id="rId31"/>
    <p:sldId id="312" r:id="rId32"/>
    <p:sldId id="314" r:id="rId33"/>
    <p:sldId id="335" r:id="rId34"/>
    <p:sldId id="315" r:id="rId35"/>
    <p:sldId id="316" r:id="rId36"/>
    <p:sldId id="336"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1C7DDB"/>
    <a:srgbClr val="F2F4F8"/>
    <a:srgbClr val="121619"/>
    <a:srgbClr val="F2F2F2"/>
    <a:srgbClr val="145579"/>
    <a:srgbClr val="3A6483"/>
    <a:srgbClr val="204E79"/>
    <a:srgbClr val="005493"/>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15"/>
    <p:restoredTop sz="85169"/>
  </p:normalViewPr>
  <p:slideViewPr>
    <p:cSldViewPr snapToGrid="0" snapToObjects="1">
      <p:cViewPr varScale="1">
        <p:scale>
          <a:sx n="62" d="100"/>
          <a:sy n="62" d="100"/>
        </p:scale>
        <p:origin x="468" y="7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1/5/2023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1/5/2023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2">
            <a:extLst>
              <a:ext uri="{BEBA8EAE-BF5A-486C-A8C5-ECC9F3942E4B}">
                <a14:imgProps xmlns:a14="http://schemas.microsoft.com/office/drawing/2010/main">
                  <a14:imgLayer r:embed="rId3">
                    <a14:imgEffect>
                      <a14:brightnessContrast bright="-39000"/>
                    </a14:imgEffect>
                  </a14:imgLayer>
                </a14:imgProps>
              </a:ext>
            </a:extLst>
          </a:blip>
          <a:tile tx="0" ty="0" sx="100000" sy="100000" flip="none" algn="tl"/>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4795393" y="2350177"/>
            <a:ext cx="3868160" cy="1754326"/>
          </a:xfrm>
          <a:prstGeom prst="rect">
            <a:avLst/>
          </a:prstGeom>
          <a:noFill/>
        </p:spPr>
        <p:txBody>
          <a:bodyPr wrap="square" lIns="91440" tIns="45720" rIns="91440" bIns="45720" rtlCol="0" anchor="t">
            <a:spAutoFit/>
          </a:bodyPr>
          <a:lstStyle/>
          <a:p>
            <a:r>
              <a:rPr lang="en-US" sz="3600" b="1" dirty="0" smtClean="0">
                <a:latin typeface="Abadi"/>
                <a:ea typeface="SF Pro" pitchFamily="2" charset="0"/>
                <a:cs typeface="SF Pro" pitchFamily="2" charset="0"/>
              </a:rPr>
              <a:t>Lloyd Tatenda Chimanga</a:t>
            </a:r>
          </a:p>
          <a:p>
            <a:r>
              <a:rPr lang="en-US" sz="3600" b="1" dirty="0" smtClean="0">
                <a:latin typeface="Abadi"/>
                <a:ea typeface="SF Pro" pitchFamily="2" charset="0"/>
                <a:cs typeface="SF Pro" pitchFamily="2" charset="0"/>
              </a:rPr>
              <a:t>5/1/2023</a:t>
            </a:r>
            <a:endParaRPr lang="en-US" sz="3600" b="1" dirty="0">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2" y="1486343"/>
            <a:ext cx="5430160" cy="4740049"/>
          </a:xfrm>
          <a:prstGeom prst="rect">
            <a:avLst/>
          </a:prstGeom>
        </p:spPr>
        <p:txBody>
          <a:bodyPr/>
          <a:lstStyle/>
          <a:p>
            <a:r>
              <a:rPr lang="en-US" sz="2200" dirty="0">
                <a:solidFill>
                  <a:schemeClr val="accent3">
                    <a:lumMod val="25000"/>
                  </a:schemeClr>
                </a:solidFill>
                <a:latin typeface="Abadi" panose="020B0604020104020204" pitchFamily="34" charset="0"/>
              </a:rPr>
              <a:t>We performed exploratory data analysis and determined the training labels.</a:t>
            </a:r>
          </a:p>
          <a:p>
            <a:r>
              <a:rPr lang="en-US" sz="2200" dirty="0">
                <a:solidFill>
                  <a:schemeClr val="accent3">
                    <a:lumMod val="25000"/>
                  </a:schemeClr>
                </a:solidFill>
                <a:latin typeface="Abadi" panose="020B0604020104020204" pitchFamily="34" charset="0"/>
              </a:rPr>
              <a:t>We calculated the number of launches at each site, and the number and occurrence of each orbits</a:t>
            </a:r>
          </a:p>
          <a:p>
            <a:r>
              <a:rPr lang="en-US" sz="2200" dirty="0">
                <a:solidFill>
                  <a:schemeClr val="accent3">
                    <a:lumMod val="25000"/>
                  </a:schemeClr>
                </a:solidFill>
                <a:latin typeface="Abadi" panose="020B0604020104020204" pitchFamily="34" charset="0"/>
              </a:rPr>
              <a:t>We created landing outcome label from outcome column and exported the results to csv.</a:t>
            </a: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https://github.com/lloyd700/coursera/blob/77447a9c3257bc716210a999a2bffc1dd7dd13e9/jupyter-labs-spacex-data-collection-api.ipynb</a:t>
            </a: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6" name="Content Placeholder 4">
            <a:extLst>
              <a:ext uri="{FF2B5EF4-FFF2-40B4-BE49-F238E27FC236}">
                <a16:creationId xmlns:a16="http://schemas.microsoft.com/office/drawing/2014/main" id="{1AEBEDB3-10BF-40B9-A714-3EA82B83C2C9}"/>
              </a:ext>
            </a:extLst>
          </p:cNvPr>
          <p:cNvSpPr txBox="1">
            <a:spLocks/>
          </p:cNvSpPr>
          <p:nvPr/>
        </p:nvSpPr>
        <p:spPr>
          <a:xfrm>
            <a:off x="838200" y="1486343"/>
            <a:ext cx="5257800" cy="47400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a:p>
            <a:endParaRPr lang="en-US" dirty="0"/>
          </a:p>
          <a:p>
            <a:endParaRPr lang="en-US" dirty="0"/>
          </a:p>
        </p:txBody>
      </p:sp>
      <p:pic>
        <p:nvPicPr>
          <p:cNvPr id="3" name="Picture 2">
            <a:extLst>
              <a:ext uri="{FF2B5EF4-FFF2-40B4-BE49-F238E27FC236}">
                <a16:creationId xmlns:a16="http://schemas.microsoft.com/office/drawing/2014/main" id="{16872C39-302A-4BF9-861E-5D427E17530D}"/>
              </a:ext>
            </a:extLst>
          </p:cNvPr>
          <p:cNvPicPr>
            <a:picLocks noChangeAspect="1"/>
          </p:cNvPicPr>
          <p:nvPr/>
        </p:nvPicPr>
        <p:blipFill>
          <a:blip r:embed="rId3"/>
          <a:stretch>
            <a:fillRect/>
          </a:stretch>
        </p:blipFill>
        <p:spPr>
          <a:xfrm>
            <a:off x="838201" y="1488855"/>
            <a:ext cx="5017252" cy="3986526"/>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14772" y="6433577"/>
            <a:ext cx="2743200" cy="401638"/>
          </a:xfrm>
        </p:spPr>
        <p:txBody>
          <a:bodyPr/>
          <a:lstStyle/>
          <a:p>
            <a:fld id="{5075537C-CA84-1446-933C-8E9D027F9201}" type="slidenum">
              <a:rPr lang="en-US" smtClean="0"/>
              <a:t>11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95703"/>
            <a:ext cx="4987333" cy="493150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explored the data by visualizing the relationship between flight number and launch Site, payload and launch site, success rate of each orbit type, flight number and orbit type, the launch success yearly trend. </a:t>
            </a: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A7F21014-C317-418E-8F64-D22C9E0DACF2}"/>
              </a:ext>
            </a:extLst>
          </p:cNvPr>
          <p:cNvSpPr txBox="1">
            <a:spLocks/>
          </p:cNvSpPr>
          <p:nvPr/>
        </p:nvSpPr>
        <p:spPr>
          <a:xfrm>
            <a:off x="6096000" y="1495703"/>
            <a:ext cx="5189611" cy="493150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https://github.com/lloyd700/coursera/blob/77447a9c3257bc716210a999a2bffc1dd7dd13e9/jupyter-labs-spacex-data-collection-api.ipynb</a:t>
            </a:r>
            <a:endParaRPr lang="en-US" dirty="0"/>
          </a:p>
        </p:txBody>
      </p:sp>
      <p:pic>
        <p:nvPicPr>
          <p:cNvPr id="7" name="Picture 6">
            <a:extLst>
              <a:ext uri="{FF2B5EF4-FFF2-40B4-BE49-F238E27FC236}">
                <a16:creationId xmlns:a16="http://schemas.microsoft.com/office/drawing/2014/main" id="{A057CF71-3EE2-44BF-9595-C18CAEFC4E4D}"/>
              </a:ext>
            </a:extLst>
          </p:cNvPr>
          <p:cNvPicPr>
            <a:picLocks noChangeAspect="1"/>
          </p:cNvPicPr>
          <p:nvPr/>
        </p:nvPicPr>
        <p:blipFill>
          <a:blip r:embed="rId3"/>
          <a:stretch>
            <a:fillRect/>
          </a:stretch>
        </p:blipFill>
        <p:spPr>
          <a:xfrm>
            <a:off x="770011" y="3669829"/>
            <a:ext cx="5000794" cy="2757382"/>
          </a:xfrm>
          <a:prstGeom prst="rect">
            <a:avLst/>
          </a:prstGeom>
        </p:spPr>
      </p:pic>
      <p:pic>
        <p:nvPicPr>
          <p:cNvPr id="9" name="Picture 8">
            <a:extLst>
              <a:ext uri="{FF2B5EF4-FFF2-40B4-BE49-F238E27FC236}">
                <a16:creationId xmlns:a16="http://schemas.microsoft.com/office/drawing/2014/main" id="{FC3F8E94-53AE-4C70-AB1E-27F399939A53}"/>
              </a:ext>
            </a:extLst>
          </p:cNvPr>
          <p:cNvPicPr>
            <a:picLocks noChangeAspect="1"/>
          </p:cNvPicPr>
          <p:nvPr/>
        </p:nvPicPr>
        <p:blipFill>
          <a:blip r:embed="rId4"/>
          <a:stretch>
            <a:fillRect/>
          </a:stretch>
        </p:blipFill>
        <p:spPr>
          <a:xfrm>
            <a:off x="6096000" y="1495703"/>
            <a:ext cx="5189612" cy="2965765"/>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96721"/>
            <a:ext cx="9745589" cy="4761192"/>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loaded the SpaceX dataset into a PostgreSQL database without leaving the </a:t>
            </a:r>
            <a:r>
              <a:rPr lang="en-US" sz="2200" dirty="0" err="1">
                <a:solidFill>
                  <a:schemeClr val="accent3">
                    <a:lumMod val="25000"/>
                  </a:schemeClr>
                </a:solidFill>
                <a:latin typeface="Abadi"/>
              </a:rPr>
              <a:t>jupyter</a:t>
            </a:r>
            <a:r>
              <a:rPr lang="en-US" sz="2200" dirty="0">
                <a:solidFill>
                  <a:schemeClr val="accent3">
                    <a:lumMod val="25000"/>
                  </a:schemeClr>
                </a:solidFill>
                <a:latin typeface="Abadi"/>
              </a:rPr>
              <a:t> notebook.</a:t>
            </a:r>
          </a:p>
          <a:p>
            <a:pPr>
              <a:lnSpc>
                <a:spcPct val="100000"/>
              </a:lnSpc>
              <a:spcBef>
                <a:spcPts val="1400"/>
              </a:spcBef>
            </a:pPr>
            <a:r>
              <a:rPr lang="en-US" sz="2200" dirty="0">
                <a:solidFill>
                  <a:schemeClr val="accent3">
                    <a:lumMod val="25000"/>
                  </a:schemeClr>
                </a:solidFill>
                <a:latin typeface="Abadi"/>
              </a:rPr>
              <a:t>We applied EDA with SQL to get insight from the data. We wrote queries to find out for instance:</a:t>
            </a:r>
          </a:p>
          <a:p>
            <a:pPr lvl="1">
              <a:lnSpc>
                <a:spcPct val="100000"/>
              </a:lnSpc>
              <a:spcBef>
                <a:spcPts val="1400"/>
              </a:spcBef>
              <a:buFontTx/>
              <a:buChar char="-"/>
            </a:pPr>
            <a:r>
              <a:rPr lang="en-US" sz="1700" dirty="0">
                <a:solidFill>
                  <a:schemeClr val="bg2">
                    <a:lumMod val="50000"/>
                  </a:schemeClr>
                </a:solidFill>
                <a:latin typeface="Abadi"/>
              </a:rPr>
              <a:t>The names of unique launch sites in the space mission.</a:t>
            </a:r>
          </a:p>
          <a:p>
            <a:pPr lvl="1">
              <a:lnSpc>
                <a:spcPct val="100000"/>
              </a:lnSpc>
              <a:spcBef>
                <a:spcPts val="1400"/>
              </a:spcBef>
              <a:buFontTx/>
              <a:buChar char="-"/>
            </a:pPr>
            <a:r>
              <a:rPr lang="en-US" sz="1700" dirty="0">
                <a:solidFill>
                  <a:schemeClr val="bg2">
                    <a:lumMod val="50000"/>
                  </a:schemeClr>
                </a:solidFill>
                <a:latin typeface="Abadi"/>
              </a:rPr>
              <a:t>The total payload mass carried by boosters launched by NASA (CRS)</a:t>
            </a:r>
          </a:p>
          <a:p>
            <a:pPr lvl="1">
              <a:lnSpc>
                <a:spcPct val="100000"/>
              </a:lnSpc>
              <a:spcBef>
                <a:spcPts val="1400"/>
              </a:spcBef>
              <a:buFontTx/>
              <a:buChar char="-"/>
            </a:pPr>
            <a:r>
              <a:rPr lang="en-US" sz="1700" dirty="0">
                <a:solidFill>
                  <a:schemeClr val="bg2">
                    <a:lumMod val="50000"/>
                  </a:schemeClr>
                </a:solidFill>
                <a:latin typeface="Abadi"/>
              </a:rPr>
              <a:t>The average payload mass carried by booster version F9 v1.1</a:t>
            </a:r>
          </a:p>
          <a:p>
            <a:pPr lvl="1">
              <a:lnSpc>
                <a:spcPct val="100000"/>
              </a:lnSpc>
              <a:spcBef>
                <a:spcPts val="1400"/>
              </a:spcBef>
              <a:buFontTx/>
              <a:buChar char="-"/>
            </a:pPr>
            <a:r>
              <a:rPr lang="en-US" sz="1700" dirty="0">
                <a:solidFill>
                  <a:schemeClr val="bg2">
                    <a:lumMod val="50000"/>
                  </a:schemeClr>
                </a:solidFill>
                <a:latin typeface="Abadi"/>
              </a:rPr>
              <a:t>The total number of successful and failure mission outcomes</a:t>
            </a:r>
          </a:p>
          <a:p>
            <a:pPr lvl="1">
              <a:lnSpc>
                <a:spcPct val="100000"/>
              </a:lnSpc>
              <a:spcBef>
                <a:spcPts val="1400"/>
              </a:spcBef>
              <a:buFontTx/>
              <a:buChar char="-"/>
            </a:pPr>
            <a:r>
              <a:rPr lang="en-US" sz="1700" dirty="0">
                <a:solidFill>
                  <a:schemeClr val="bg2">
                    <a:lumMod val="50000"/>
                  </a:schemeClr>
                </a:solidFill>
                <a:latin typeface="Abadi"/>
              </a:rPr>
              <a:t>The failed landing outcomes in drone ship, their booster version and launch site names.</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The link to the notebook is </a:t>
            </a:r>
            <a:r>
              <a:rPr lang="en-US" sz="2200" dirty="0">
                <a:solidFill>
                  <a:srgbClr val="1C7DDB"/>
                </a:solidFill>
                <a:latin typeface="Abadi"/>
              </a:rPr>
              <a:t>https://github.com/lloyd700/coursera/blob/77447a9c3257bc716210a999a2bffc1dd7dd13e9/jupyter-labs-spacex-data-collection-api.ipynb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507253"/>
            <a:ext cx="10515600" cy="4719139"/>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marked all launch sites, and added map objects such as markers, circles, lines to mark the success or failure of launches for each site on the folium map.</a:t>
            </a:r>
          </a:p>
          <a:p>
            <a:pPr>
              <a:lnSpc>
                <a:spcPct val="100000"/>
              </a:lnSpc>
              <a:spcBef>
                <a:spcPts val="1400"/>
              </a:spcBef>
            </a:pPr>
            <a:r>
              <a:rPr lang="en-US" sz="2200" dirty="0">
                <a:solidFill>
                  <a:schemeClr val="accent3">
                    <a:lumMod val="25000"/>
                  </a:schemeClr>
                </a:solidFill>
                <a:latin typeface="Abadi" panose="020B0604020104020204" pitchFamily="34" charset="0"/>
              </a:rPr>
              <a:t>We assigned the feature launch outcomes (failure or success) to class 0 and 1.i.e., 0 for failure, and 1 for success.</a:t>
            </a:r>
          </a:p>
          <a:p>
            <a:pPr>
              <a:lnSpc>
                <a:spcPct val="100000"/>
              </a:lnSpc>
              <a:spcBef>
                <a:spcPts val="1400"/>
              </a:spcBef>
            </a:pPr>
            <a:r>
              <a:rPr lang="en-US" sz="2200" dirty="0">
                <a:solidFill>
                  <a:schemeClr val="accent3">
                    <a:lumMod val="25000"/>
                  </a:schemeClr>
                </a:solidFill>
                <a:latin typeface="Abadi" panose="020B0604020104020204" pitchFamily="34" charset="0"/>
              </a:rPr>
              <a:t>Using the color-labeled marker clusters, we identified which launch sites have relatively high success rate. </a:t>
            </a:r>
          </a:p>
          <a:p>
            <a:pPr>
              <a:lnSpc>
                <a:spcPct val="100000"/>
              </a:lnSpc>
              <a:spcBef>
                <a:spcPts val="1400"/>
              </a:spcBef>
            </a:pPr>
            <a:r>
              <a:rPr lang="en-US" sz="2200" dirty="0">
                <a:solidFill>
                  <a:schemeClr val="accent3">
                    <a:lumMod val="25000"/>
                  </a:schemeClr>
                </a:solidFill>
                <a:latin typeface="Abadi" panose="020B0604020104020204" pitchFamily="34" charset="0"/>
              </a:rPr>
              <a:t>We calculated the distances between a launch site to its proximities. We answered some question for instance:</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Are launch sites near railways, highways and coastlines.</a:t>
            </a:r>
          </a:p>
          <a:p>
            <a:pPr lvl="1">
              <a:lnSpc>
                <a:spcPct val="100000"/>
              </a:lnSpc>
              <a:spcBef>
                <a:spcPts val="1400"/>
              </a:spcBef>
              <a:buFontTx/>
              <a:buChar char="-"/>
            </a:pPr>
            <a:r>
              <a:rPr lang="en-US" sz="1800" dirty="0">
                <a:solidFill>
                  <a:schemeClr val="bg2">
                    <a:lumMod val="50000"/>
                  </a:schemeClr>
                </a:solidFill>
                <a:latin typeface="Abadi" panose="020B0604020104020204" pitchFamily="34" charset="0"/>
              </a:rPr>
              <a:t>Do launch sites keep certain distance away from cities.</a:t>
            </a: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31267" y="1825625"/>
            <a:ext cx="9745589" cy="328898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we created an interactive dashboard</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We </a:t>
            </a:r>
            <a:r>
              <a:rPr lang="en-US" sz="2200" dirty="0">
                <a:solidFill>
                  <a:schemeClr val="accent3">
                    <a:lumMod val="25000"/>
                  </a:schemeClr>
                </a:solidFill>
                <a:latin typeface="Abadi" panose="020B0604020104020204" pitchFamily="34" charset="0"/>
              </a:rPr>
              <a:t>created pie graphs that display all of the launches made by particular </a:t>
            </a:r>
            <a:r>
              <a:rPr lang="en-US" sz="2200" dirty="0" err="1">
                <a:solidFill>
                  <a:schemeClr val="accent3">
                    <a:lumMod val="25000"/>
                  </a:schemeClr>
                </a:solidFill>
                <a:latin typeface="Abadi" panose="020B0604020104020204" pitchFamily="34" charset="0"/>
              </a:rPr>
              <a:t>sites.For</a:t>
            </a:r>
            <a:r>
              <a:rPr lang="en-US" sz="2200" dirty="0">
                <a:solidFill>
                  <a:schemeClr val="accent3">
                    <a:lumMod val="25000"/>
                  </a:schemeClr>
                </a:solidFill>
                <a:latin typeface="Abadi" panose="020B0604020104020204" pitchFamily="34" charset="0"/>
              </a:rPr>
              <a:t> each booster version, we created a scatter graph to highlight the relationship between the outcome and the payload mass (Kg</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a:rPr>
              <a:t>The </a:t>
            </a:r>
            <a:r>
              <a:rPr lang="en-US" sz="2200" dirty="0">
                <a:solidFill>
                  <a:schemeClr val="accent3">
                    <a:lumMod val="25000"/>
                  </a:schemeClr>
                </a:solidFill>
                <a:latin typeface="Abadi"/>
              </a:rPr>
              <a:t>link to the notebook is </a:t>
            </a:r>
            <a:r>
              <a:rPr lang="en-US" sz="2200" dirty="0">
                <a:solidFill>
                  <a:srgbClr val="1C7DDB"/>
                </a:solidFill>
                <a:latin typeface="Abadi" panose="020B0604020104020204" pitchFamily="34" charset="0"/>
              </a:rPr>
              <a:t>https://github.com/lloyd700/coursera/blob/77447a9c3257bc716210a999a2bffc1dd7dd13e9/app.py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Plotly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we loaded the data, transformed it, and divided it into training and testing sets</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we constructed various machine learning models and tuned various </a:t>
            </a:r>
            <a:r>
              <a:rPr lang="en-US" sz="2200" dirty="0" err="1">
                <a:solidFill>
                  <a:schemeClr val="accent3">
                    <a:lumMod val="25000"/>
                  </a:schemeClr>
                </a:solidFill>
                <a:latin typeface="Abadi" panose="020B0604020104020204" pitchFamily="34" charset="0"/>
              </a:rPr>
              <a:t>hyperparameters</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Our </a:t>
            </a:r>
            <a:r>
              <a:rPr lang="en-US" sz="2200" dirty="0">
                <a:solidFill>
                  <a:schemeClr val="accent3">
                    <a:lumMod val="25000"/>
                  </a:schemeClr>
                </a:solidFill>
                <a:latin typeface="Abadi" panose="020B0604020104020204" pitchFamily="34" charset="0"/>
              </a:rPr>
              <a:t>model was measured by accuracy, and it was enhanced through feature engineering and algorithm tweaking</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most effective classification model was </a:t>
            </a:r>
            <a:r>
              <a:rPr lang="en-US" sz="2200" dirty="0" err="1">
                <a:solidFill>
                  <a:schemeClr val="accent3">
                    <a:lumMod val="25000"/>
                  </a:schemeClr>
                </a:solidFill>
                <a:latin typeface="Abadi" panose="020B0604020104020204" pitchFamily="34" charset="0"/>
              </a:rPr>
              <a:t>discovered.</a:t>
            </a:r>
            <a:r>
              <a:rPr lang="en-US" sz="2200" dirty="0" err="1" smtClean="0">
                <a:solidFill>
                  <a:schemeClr val="accent3">
                    <a:lumMod val="25000"/>
                  </a:schemeClr>
                </a:solidFill>
                <a:latin typeface="Abadi"/>
              </a:rPr>
              <a:t>The</a:t>
            </a:r>
            <a:r>
              <a:rPr lang="en-US" sz="2200" dirty="0" smtClean="0">
                <a:solidFill>
                  <a:schemeClr val="accent3">
                    <a:lumMod val="25000"/>
                  </a:schemeClr>
                </a:solidFill>
                <a:latin typeface="Abadi"/>
              </a:rPr>
              <a:t> </a:t>
            </a:r>
            <a:r>
              <a:rPr lang="en-US" sz="2200" dirty="0">
                <a:solidFill>
                  <a:schemeClr val="accent3">
                    <a:lumMod val="25000"/>
                  </a:schemeClr>
                </a:solidFill>
                <a:latin typeface="Abadi"/>
              </a:rPr>
              <a:t>link to the notebook is </a:t>
            </a:r>
            <a:r>
              <a:rPr lang="en-US" sz="2200" dirty="0">
                <a:solidFill>
                  <a:srgbClr val="1C7DDB"/>
                </a:solidFill>
                <a:latin typeface="Abadi" panose="020B0604020104020204" pitchFamily="34" charset="0"/>
              </a:rPr>
              <a:t>https://github.com/lloyd700/coursera/blob/77447a9c3257bc716210a999a2bffc1dd7dd13e9/jupyter-labs-spacex-data-collection-api.ipynb</a:t>
            </a:r>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2" y="2057400"/>
            <a:ext cx="10592999" cy="9671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found that the larger the flight amount at a launch site, the greater the success rate at a launch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6DE48CB-F37D-4E03-9612-4B2FE0C9C889}"/>
              </a:ext>
            </a:extLst>
          </p:cNvPr>
          <p:cNvPicPr>
            <a:picLocks noChangeAspect="1"/>
          </p:cNvPicPr>
          <p:nvPr/>
        </p:nvPicPr>
        <p:blipFill>
          <a:blip r:embed="rId3"/>
          <a:stretch>
            <a:fillRect/>
          </a:stretch>
        </p:blipFill>
        <p:spPr>
          <a:xfrm>
            <a:off x="1205802" y="2954215"/>
            <a:ext cx="9676563" cy="25044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442304-DDBD-4F7B-8017-36BCC863FB40}"/>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635001" y="640823"/>
            <a:ext cx="3047984" cy="250431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200" kern="1200" dirty="0">
                <a:solidFill>
                  <a:srgbClr val="0B49CB"/>
                </a:solidFill>
                <a:latin typeface="Abadi" panose="020B0604020104020204" pitchFamily="34" charset="0"/>
                <a:ea typeface="+mj-ea"/>
                <a:cs typeface="+mj-cs"/>
              </a:rPr>
              <a:t>Payload vs. Launch Site</a:t>
            </a:r>
          </a:p>
        </p:txBody>
      </p:sp>
      <p:sp>
        <p:nvSpPr>
          <p:cNvPr id="13" name="sketch line">
            <a:extLst>
              <a:ext uri="{FF2B5EF4-FFF2-40B4-BE49-F238E27FC236}">
                <a16:creationId xmlns:a16="http://schemas.microsoft.com/office/drawing/2014/main" id="{5E107275-3853-46FD-A241-DE4355A42675}"/>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627450" y="3462719"/>
            <a:ext cx="5410200" cy="18288"/>
          </a:xfrm>
          <a:custGeom>
            <a:avLst/>
            <a:gdLst>
              <a:gd name="connsiteX0" fmla="*/ 0 w 5410200"/>
              <a:gd name="connsiteY0" fmla="*/ 0 h 18288"/>
              <a:gd name="connsiteX1" fmla="*/ 568071 w 5410200"/>
              <a:gd name="connsiteY1" fmla="*/ 0 h 18288"/>
              <a:gd name="connsiteX2" fmla="*/ 1298448 w 5410200"/>
              <a:gd name="connsiteY2" fmla="*/ 0 h 18288"/>
              <a:gd name="connsiteX3" fmla="*/ 1920621 w 5410200"/>
              <a:gd name="connsiteY3" fmla="*/ 0 h 18288"/>
              <a:gd name="connsiteX4" fmla="*/ 2488692 w 5410200"/>
              <a:gd name="connsiteY4" fmla="*/ 0 h 18288"/>
              <a:gd name="connsiteX5" fmla="*/ 3219069 w 5410200"/>
              <a:gd name="connsiteY5" fmla="*/ 0 h 18288"/>
              <a:gd name="connsiteX6" fmla="*/ 3895344 w 5410200"/>
              <a:gd name="connsiteY6" fmla="*/ 0 h 18288"/>
              <a:gd name="connsiteX7" fmla="*/ 4571619 w 5410200"/>
              <a:gd name="connsiteY7" fmla="*/ 0 h 18288"/>
              <a:gd name="connsiteX8" fmla="*/ 5410200 w 5410200"/>
              <a:gd name="connsiteY8" fmla="*/ 0 h 18288"/>
              <a:gd name="connsiteX9" fmla="*/ 5410200 w 5410200"/>
              <a:gd name="connsiteY9" fmla="*/ 18288 h 18288"/>
              <a:gd name="connsiteX10" fmla="*/ 4842129 w 5410200"/>
              <a:gd name="connsiteY10" fmla="*/ 18288 h 18288"/>
              <a:gd name="connsiteX11" fmla="*/ 4328160 w 5410200"/>
              <a:gd name="connsiteY11" fmla="*/ 18288 h 18288"/>
              <a:gd name="connsiteX12" fmla="*/ 3597783 w 5410200"/>
              <a:gd name="connsiteY12" fmla="*/ 18288 h 18288"/>
              <a:gd name="connsiteX13" fmla="*/ 3029712 w 5410200"/>
              <a:gd name="connsiteY13" fmla="*/ 18288 h 18288"/>
              <a:gd name="connsiteX14" fmla="*/ 2299335 w 5410200"/>
              <a:gd name="connsiteY14" fmla="*/ 18288 h 18288"/>
              <a:gd name="connsiteX15" fmla="*/ 1514856 w 5410200"/>
              <a:gd name="connsiteY15" fmla="*/ 18288 h 18288"/>
              <a:gd name="connsiteX16" fmla="*/ 892683 w 5410200"/>
              <a:gd name="connsiteY16" fmla="*/ 18288 h 18288"/>
              <a:gd name="connsiteX17" fmla="*/ 0 w 5410200"/>
              <a:gd name="connsiteY17" fmla="*/ 18288 h 18288"/>
              <a:gd name="connsiteX18" fmla="*/ 0 w 5410200"/>
              <a:gd name="connsiteY1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5410200" h="18288" fill="none" extrusionOk="0">
                <a:moveTo>
                  <a:pt x="0" y="0"/>
                </a:moveTo>
                <a:cubicBezTo>
                  <a:pt x="163050" y="-18707"/>
                  <a:pt x="319321" y="-16364"/>
                  <a:pt x="568071" y="0"/>
                </a:cubicBezTo>
                <a:cubicBezTo>
                  <a:pt x="816821" y="16364"/>
                  <a:pt x="1013224" y="-7268"/>
                  <a:pt x="1298448" y="0"/>
                </a:cubicBezTo>
                <a:cubicBezTo>
                  <a:pt x="1583672" y="7268"/>
                  <a:pt x="1631711" y="-3367"/>
                  <a:pt x="1920621" y="0"/>
                </a:cubicBezTo>
                <a:cubicBezTo>
                  <a:pt x="2209531" y="3367"/>
                  <a:pt x="2364420" y="-19184"/>
                  <a:pt x="2488692" y="0"/>
                </a:cubicBezTo>
                <a:cubicBezTo>
                  <a:pt x="2612964" y="19184"/>
                  <a:pt x="3023298" y="-34627"/>
                  <a:pt x="3219069" y="0"/>
                </a:cubicBezTo>
                <a:cubicBezTo>
                  <a:pt x="3414840" y="34627"/>
                  <a:pt x="3656810" y="24043"/>
                  <a:pt x="3895344" y="0"/>
                </a:cubicBezTo>
                <a:cubicBezTo>
                  <a:pt x="4133879" y="-24043"/>
                  <a:pt x="4393984" y="-19577"/>
                  <a:pt x="4571619" y="0"/>
                </a:cubicBezTo>
                <a:cubicBezTo>
                  <a:pt x="4749255" y="19577"/>
                  <a:pt x="5179928" y="-6281"/>
                  <a:pt x="5410200" y="0"/>
                </a:cubicBezTo>
                <a:cubicBezTo>
                  <a:pt x="5410730" y="6954"/>
                  <a:pt x="5410934" y="12839"/>
                  <a:pt x="5410200" y="18288"/>
                </a:cubicBezTo>
                <a:cubicBezTo>
                  <a:pt x="5139060" y="6751"/>
                  <a:pt x="5121593" y="31035"/>
                  <a:pt x="4842129" y="18288"/>
                </a:cubicBezTo>
                <a:cubicBezTo>
                  <a:pt x="4562665" y="5541"/>
                  <a:pt x="4448273" y="9487"/>
                  <a:pt x="4328160" y="18288"/>
                </a:cubicBezTo>
                <a:cubicBezTo>
                  <a:pt x="4208047" y="27089"/>
                  <a:pt x="3760936" y="22567"/>
                  <a:pt x="3597783" y="18288"/>
                </a:cubicBezTo>
                <a:cubicBezTo>
                  <a:pt x="3434630" y="14009"/>
                  <a:pt x="3299718" y="33213"/>
                  <a:pt x="3029712" y="18288"/>
                </a:cubicBezTo>
                <a:cubicBezTo>
                  <a:pt x="2759706" y="3363"/>
                  <a:pt x="2640159" y="27394"/>
                  <a:pt x="2299335" y="18288"/>
                </a:cubicBezTo>
                <a:cubicBezTo>
                  <a:pt x="1958511" y="9182"/>
                  <a:pt x="1801186" y="28985"/>
                  <a:pt x="1514856" y="18288"/>
                </a:cubicBezTo>
                <a:cubicBezTo>
                  <a:pt x="1228526" y="7591"/>
                  <a:pt x="1063509" y="-5305"/>
                  <a:pt x="892683" y="18288"/>
                </a:cubicBezTo>
                <a:cubicBezTo>
                  <a:pt x="721857" y="41881"/>
                  <a:pt x="186945" y="-20897"/>
                  <a:pt x="0" y="18288"/>
                </a:cubicBezTo>
                <a:cubicBezTo>
                  <a:pt x="-570" y="9279"/>
                  <a:pt x="132" y="5100"/>
                  <a:pt x="0" y="0"/>
                </a:cubicBezTo>
                <a:close/>
              </a:path>
              <a:path w="5410200" h="18288" stroke="0" extrusionOk="0">
                <a:moveTo>
                  <a:pt x="0" y="0"/>
                </a:moveTo>
                <a:cubicBezTo>
                  <a:pt x="285096" y="-4925"/>
                  <a:pt x="376456" y="22268"/>
                  <a:pt x="622173" y="0"/>
                </a:cubicBezTo>
                <a:cubicBezTo>
                  <a:pt x="867890" y="-22268"/>
                  <a:pt x="1031392" y="7228"/>
                  <a:pt x="1136142" y="0"/>
                </a:cubicBezTo>
                <a:cubicBezTo>
                  <a:pt x="1240892" y="-7228"/>
                  <a:pt x="1561853" y="9877"/>
                  <a:pt x="1920621" y="0"/>
                </a:cubicBezTo>
                <a:cubicBezTo>
                  <a:pt x="2279389" y="-9877"/>
                  <a:pt x="2367255" y="19546"/>
                  <a:pt x="2542794" y="0"/>
                </a:cubicBezTo>
                <a:cubicBezTo>
                  <a:pt x="2718333" y="-19546"/>
                  <a:pt x="2866732" y="-22226"/>
                  <a:pt x="3164967" y="0"/>
                </a:cubicBezTo>
                <a:cubicBezTo>
                  <a:pt x="3463202" y="22226"/>
                  <a:pt x="3568055" y="-2765"/>
                  <a:pt x="3949446" y="0"/>
                </a:cubicBezTo>
                <a:cubicBezTo>
                  <a:pt x="4330837" y="2765"/>
                  <a:pt x="4287895" y="10557"/>
                  <a:pt x="4517517" y="0"/>
                </a:cubicBezTo>
                <a:cubicBezTo>
                  <a:pt x="4747139" y="-10557"/>
                  <a:pt x="5149588" y="8716"/>
                  <a:pt x="5410200" y="0"/>
                </a:cubicBezTo>
                <a:cubicBezTo>
                  <a:pt x="5409517" y="5414"/>
                  <a:pt x="5409480" y="12510"/>
                  <a:pt x="5410200" y="18288"/>
                </a:cubicBezTo>
                <a:cubicBezTo>
                  <a:pt x="5163327" y="41494"/>
                  <a:pt x="5008749" y="10693"/>
                  <a:pt x="4842129" y="18288"/>
                </a:cubicBezTo>
                <a:cubicBezTo>
                  <a:pt x="4675509" y="25883"/>
                  <a:pt x="4433401" y="-615"/>
                  <a:pt x="4165854" y="18288"/>
                </a:cubicBezTo>
                <a:cubicBezTo>
                  <a:pt x="3898308" y="37191"/>
                  <a:pt x="3809032" y="-8710"/>
                  <a:pt x="3543681" y="18288"/>
                </a:cubicBezTo>
                <a:cubicBezTo>
                  <a:pt x="3278330" y="45286"/>
                  <a:pt x="3073876" y="-15917"/>
                  <a:pt x="2759202" y="18288"/>
                </a:cubicBezTo>
                <a:cubicBezTo>
                  <a:pt x="2444528" y="52493"/>
                  <a:pt x="2204144" y="3372"/>
                  <a:pt x="1974723" y="18288"/>
                </a:cubicBezTo>
                <a:cubicBezTo>
                  <a:pt x="1745302" y="33204"/>
                  <a:pt x="1602335" y="31490"/>
                  <a:pt x="1406652" y="18288"/>
                </a:cubicBezTo>
                <a:cubicBezTo>
                  <a:pt x="1210969" y="5086"/>
                  <a:pt x="923948" y="3161"/>
                  <a:pt x="730377" y="18288"/>
                </a:cubicBezTo>
                <a:cubicBezTo>
                  <a:pt x="536806" y="33415"/>
                  <a:pt x="336496" y="-141"/>
                  <a:pt x="0" y="18288"/>
                </a:cubicBezTo>
                <a:cubicBezTo>
                  <a:pt x="-306" y="11061"/>
                  <a:pt x="-655" y="7751"/>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xmln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19</a:t>
            </a:fld>
            <a:endParaRPr lang="en-US" sz="1200">
              <a:solidFill>
                <a:schemeClr val="tx1">
                  <a:tint val="75000"/>
                </a:schemeClr>
              </a:solidFill>
              <a:latin typeface="+mn-lt"/>
            </a:endParaRPr>
          </a:p>
        </p:txBody>
      </p:sp>
      <p:pic>
        <p:nvPicPr>
          <p:cNvPr id="6" name="Picture 5">
            <a:extLst>
              <a:ext uri="{FF2B5EF4-FFF2-40B4-BE49-F238E27FC236}">
                <a16:creationId xmlns:a16="http://schemas.microsoft.com/office/drawing/2014/main" id="{5249FA24-F878-44BC-852B-8E69CCAEC695}"/>
              </a:ext>
            </a:extLst>
          </p:cNvPr>
          <p:cNvPicPr>
            <a:picLocks noChangeAspect="1"/>
          </p:cNvPicPr>
          <p:nvPr/>
        </p:nvPicPr>
        <p:blipFill>
          <a:blip r:embed="rId2"/>
          <a:stretch>
            <a:fillRect/>
          </a:stretch>
        </p:blipFill>
        <p:spPr>
          <a:xfrm>
            <a:off x="4481565" y="3179605"/>
            <a:ext cx="6872235" cy="2406755"/>
          </a:xfrm>
          <a:prstGeom prst="rect">
            <a:avLst/>
          </a:prstGeom>
        </p:spPr>
      </p:pic>
      <p:pic>
        <p:nvPicPr>
          <p:cNvPr id="10" name="Picture 9">
            <a:extLst>
              <a:ext uri="{FF2B5EF4-FFF2-40B4-BE49-F238E27FC236}">
                <a16:creationId xmlns:a16="http://schemas.microsoft.com/office/drawing/2014/main" id="{4A1632B3-C012-413C-A33E-15F53D11AFC0}"/>
              </a:ext>
            </a:extLst>
          </p:cNvPr>
          <p:cNvPicPr>
            <a:picLocks noChangeAspect="1"/>
          </p:cNvPicPr>
          <p:nvPr/>
        </p:nvPicPr>
        <p:blipFill>
          <a:blip r:embed="rId3"/>
          <a:stretch>
            <a:fillRect/>
          </a:stretch>
        </p:blipFill>
        <p:spPr>
          <a:xfrm>
            <a:off x="4679949" y="1071405"/>
            <a:ext cx="6877050" cy="1971675"/>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 Rate vs. Orbit Type</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see that ES-L1, GEO, HEO, SSO, VLEO had the most success rate.</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D079B70-0CE8-4E07-ADD8-E302B697715E}"/>
              </a:ext>
            </a:extLst>
          </p:cNvPr>
          <p:cNvPicPr>
            <a:picLocks noChangeAspect="1"/>
          </p:cNvPicPr>
          <p:nvPr/>
        </p:nvPicPr>
        <p:blipFill>
          <a:blip r:embed="rId2"/>
          <a:stretch>
            <a:fillRect/>
          </a:stretch>
        </p:blipFill>
        <p:spPr>
          <a:xfrm>
            <a:off x="4967973" y="2244294"/>
            <a:ext cx="6580559" cy="3439266"/>
          </a:xfrm>
          <a:prstGeom prst="rect">
            <a:avLst/>
          </a:prstGeom>
        </p:spPr>
      </p:pic>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20</a:t>
            </a:fld>
            <a:endParaRPr lang="en-US" sz="1200">
              <a:solidFill>
                <a:schemeClr val="tx1">
                  <a:tint val="75000"/>
                </a:schemeClr>
              </a:solidFill>
              <a:latin typeface="+mn-lt"/>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1051560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8951E6B5-1181-44B2-B572-5B835453A272}"/>
              </a:ext>
            </a:extLst>
          </p:cNvPr>
          <p:cNvPicPr>
            <a:picLocks noChangeAspect="1"/>
          </p:cNvPicPr>
          <p:nvPr/>
        </p:nvPicPr>
        <p:blipFill>
          <a:blip r:embed="rId3"/>
          <a:stretch>
            <a:fillRect/>
          </a:stretch>
        </p:blipFill>
        <p:spPr>
          <a:xfrm>
            <a:off x="1342767" y="3529484"/>
            <a:ext cx="8263457" cy="210502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57400"/>
            <a:ext cx="10687961"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observe that with heavy payloads, the successful landing are more for PO, LEO and ISS orbits.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CE4FF73-7CCD-42C6-9E43-B655DCDF241B}"/>
              </a:ext>
            </a:extLst>
          </p:cNvPr>
          <p:cNvPicPr>
            <a:picLocks noChangeAspect="1"/>
          </p:cNvPicPr>
          <p:nvPr/>
        </p:nvPicPr>
        <p:blipFill>
          <a:blip r:embed="rId3"/>
          <a:stretch>
            <a:fillRect/>
          </a:stretch>
        </p:blipFill>
        <p:spPr>
          <a:xfrm>
            <a:off x="1146614" y="3429000"/>
            <a:ext cx="9082607" cy="2095500"/>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Launch Success Yearly Trend</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From the plot, we can observe that success rate since 2013 kept on increasing till 2020.</a:t>
            </a:r>
          </a:p>
          <a:p>
            <a:pPr>
              <a:spcBef>
                <a:spcPts val="1400"/>
              </a:spcBef>
            </a:pPr>
            <a:endParaRPr lang="en-US" sz="2000" dirty="0"/>
          </a:p>
        </p:txBody>
      </p:sp>
      <p:grpSp>
        <p:nvGrpSpPr>
          <p:cNvPr id="12" name="Group 11">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3" name="Isosceles Triangle 12">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7" name="Rectangle 16">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Isosceles Triangle 17">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23</a:t>
            </a:fld>
            <a:endParaRPr lang="en-US" sz="1200">
              <a:solidFill>
                <a:schemeClr val="tx1">
                  <a:tint val="75000"/>
                </a:schemeClr>
              </a:solidFill>
              <a:latin typeface="+mn-lt"/>
            </a:endParaRPr>
          </a:p>
        </p:txBody>
      </p:sp>
      <p:pic>
        <p:nvPicPr>
          <p:cNvPr id="15" name="Picture 14">
            <a:extLst>
              <a:ext uri="{FF2B5EF4-FFF2-40B4-BE49-F238E27FC236}">
                <a16:creationId xmlns:a16="http://schemas.microsoft.com/office/drawing/2014/main" id="{D504E95A-B6F2-4A67-922F-F513B07630F5}"/>
              </a:ext>
            </a:extLst>
          </p:cNvPr>
          <p:cNvPicPr>
            <a:picLocks noChangeAspect="1"/>
          </p:cNvPicPr>
          <p:nvPr/>
        </p:nvPicPr>
        <p:blipFill>
          <a:blip r:embed="rId2"/>
          <a:stretch>
            <a:fillRect/>
          </a:stretch>
        </p:blipFill>
        <p:spPr>
          <a:xfrm>
            <a:off x="4712822" y="1935308"/>
            <a:ext cx="6303910" cy="3602565"/>
          </a:xfrm>
          <a:prstGeom prst="rect">
            <a:avLst/>
          </a:prstGeom>
        </p:spPr>
      </p:pic>
    </p:spTree>
    <p:extLst>
      <p:ext uri="{BB962C8B-B14F-4D97-AF65-F5344CB8AC3E}">
        <p14:creationId xmlns:p14="http://schemas.microsoft.com/office/powerpoint/2010/main" val="20681023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700" b="0" i="0" u="none" strike="noStrike" kern="1200" cap="none" spc="0" normalizeH="0" baseline="0" noProof="0" dirty="0">
                <a:ln>
                  <a:noFill/>
                </a:ln>
                <a:solidFill>
                  <a:srgbClr val="0B49CB"/>
                </a:solidFill>
                <a:effectLst/>
                <a:uLnTx/>
                <a:uFillTx/>
                <a:latin typeface="Abadi"/>
                <a:ea typeface="+mn-ea"/>
                <a:cs typeface="+mn-cs"/>
              </a:rPr>
              <a:t>All Launch Site Names</a:t>
            </a:r>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000" dirty="0"/>
          </a:p>
        </p:txBody>
      </p:sp>
      <p:grpSp>
        <p:nvGrpSpPr>
          <p:cNvPr id="25" name="Group 24">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26" name="Isosceles Triangle 25">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8219A12C-8F7F-48BC-B0D9-9B376D10D35E}"/>
              </a:ext>
            </a:extLst>
          </p:cNvPr>
          <p:cNvPicPr>
            <a:picLocks noChangeAspect="1"/>
          </p:cNvPicPr>
          <p:nvPr/>
        </p:nvPicPr>
        <p:blipFill>
          <a:blip r:embed="rId2"/>
          <a:stretch>
            <a:fillRect/>
          </a:stretch>
        </p:blipFill>
        <p:spPr>
          <a:xfrm>
            <a:off x="5295320" y="2196715"/>
            <a:ext cx="6253212" cy="3534424"/>
          </a:xfrm>
          <a:prstGeom prst="rect">
            <a:avLst/>
          </a:prstGeom>
        </p:spPr>
      </p:pic>
      <p:grpSp>
        <p:nvGrpSpPr>
          <p:cNvPr id="29" name="Group 28">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30" name="Rectangle 29">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Isosceles Triangle 30">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24</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914233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222887" cy="4122999"/>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used the query above to display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6CD72A1D-7EAF-40EC-AFC1-830938F48A8F}"/>
              </a:ext>
            </a:extLst>
          </p:cNvPr>
          <p:cNvPicPr>
            <a:picLocks noChangeAspect="1"/>
          </p:cNvPicPr>
          <p:nvPr/>
        </p:nvPicPr>
        <p:blipFill>
          <a:blip r:embed="rId3"/>
          <a:stretch>
            <a:fillRect/>
          </a:stretch>
        </p:blipFill>
        <p:spPr>
          <a:xfrm>
            <a:off x="867266" y="1626375"/>
            <a:ext cx="10028374" cy="2907149"/>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carried by boosters from NASA as 45596 using the query below</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3B4819F-7AAA-4F12-A671-FF7793A81637}"/>
              </a:ext>
            </a:extLst>
          </p:cNvPr>
          <p:cNvPicPr>
            <a:picLocks noChangeAspect="1"/>
          </p:cNvPicPr>
          <p:nvPr/>
        </p:nvPicPr>
        <p:blipFill>
          <a:blip r:embed="rId3"/>
          <a:stretch>
            <a:fillRect/>
          </a:stretch>
        </p:blipFill>
        <p:spPr>
          <a:xfrm>
            <a:off x="1858945" y="2833181"/>
            <a:ext cx="7415269" cy="294214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D52E17-48CB-4D60-BD56-71D197A29B38}"/>
              </a:ext>
            </a:extLst>
          </p:cNvPr>
          <p:cNvSpPr txBox="1">
            <a:spLocks/>
          </p:cNvSpPr>
          <p:nvPr/>
        </p:nvSpPr>
        <p:spPr>
          <a:xfrm>
            <a:off x="648929" y="629266"/>
            <a:ext cx="3505495" cy="162232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Average Payload Mass by F9 v1.1</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8931" y="2438400"/>
            <a:ext cx="3505494" cy="3785419"/>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calculated the average payload mass carried by booster version F9 v1.1 as 2928.4</a:t>
            </a:r>
          </a:p>
          <a:p>
            <a:pPr>
              <a:spcBef>
                <a:spcPts val="1400"/>
              </a:spcBef>
            </a:pPr>
            <a:endParaRPr lang="en-US" sz="2000" dirty="0"/>
          </a:p>
        </p:txBody>
      </p:sp>
      <p:sp>
        <p:nvSpPr>
          <p:cNvPr id="11" name="Rectangle 10">
            <a:extLst>
              <a:ext uri="{FF2B5EF4-FFF2-40B4-BE49-F238E27FC236}">
                <a16:creationId xmlns:a16="http://schemas.microsoft.com/office/drawing/2014/main" id="{5E39A796-BE83-48B1-B33F-35C4A32AAB5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39056" y="0"/>
            <a:ext cx="7552944" cy="6858000"/>
          </a:xfrm>
          <a:prstGeom prst="rect">
            <a:avLst/>
          </a:prstGeom>
          <a:solidFill>
            <a:srgbClr val="C8CAC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9">
            <a:extLst>
              <a:ext uri="{FF2B5EF4-FFF2-40B4-BE49-F238E27FC236}">
                <a16:creationId xmlns:a16="http://schemas.microsoft.com/office/drawing/2014/main" id="{72F84B47-E267-4194-8194-831DB7B5547F}"/>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23688" y="557784"/>
            <a:ext cx="6584098" cy="5739187"/>
          </a:xfrm>
          <a:prstGeom prst="roundRect">
            <a:avLst>
              <a:gd name="adj" fmla="val 0"/>
            </a:avLst>
          </a:prstGeom>
          <a:solidFill>
            <a:srgbClr val="FFFFFF"/>
          </a:solidFill>
          <a:ln w="9525">
            <a:solidFill>
              <a:srgbClr val="C8CACA"/>
            </a:solidFill>
          </a:ln>
          <a:effectLst>
            <a:outerShdw blurRad="57150" dist="19050" dir="5400000" algn="t" rotWithShape="0">
              <a:prstClr val="black">
                <a:alpha val="6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AAB3F00-59E3-4E6C-BD22-2D4FB041F6E4}"/>
              </a:ext>
            </a:extLst>
          </p:cNvPr>
          <p:cNvPicPr>
            <a:picLocks noChangeAspect="1"/>
          </p:cNvPicPr>
          <p:nvPr/>
        </p:nvPicPr>
        <p:blipFill>
          <a:blip r:embed="rId2"/>
          <a:stretch>
            <a:fillRect/>
          </a:stretch>
        </p:blipFill>
        <p:spPr>
          <a:xfrm>
            <a:off x="5405862" y="2217937"/>
            <a:ext cx="6019331" cy="2418879"/>
          </a:xfrm>
          <a:prstGeom prst="rect">
            <a:avLst/>
          </a:prstGeom>
          <a:effectLst/>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rgbClr val="303030"/>
                </a:solidFill>
                <a:latin typeface="+mn-lt"/>
              </a:rPr>
              <a:pPr>
                <a:spcAft>
                  <a:spcPts val="600"/>
                </a:spcAft>
              </a:pPr>
              <a:t>27</a:t>
            </a:fld>
            <a:endParaRPr lang="en-US" sz="1200">
              <a:solidFill>
                <a:srgbClr val="303030"/>
              </a:solidFill>
              <a:latin typeface="+mn-lt"/>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First Successful Ground Landing Date</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43469" y="1782981"/>
            <a:ext cx="4008384" cy="4393982"/>
          </a:xfrm>
          <a:prstGeom prst="rect">
            <a:avLst/>
          </a:prstGeom>
        </p:spPr>
        <p:txBody>
          <a:bodyPr vert="horz" lIns="91440" tIns="45720" rIns="91440" bIns="45720" rtlCol="0">
            <a:normAutofit/>
          </a:bodyPr>
          <a:lstStyle/>
          <a:p>
            <a:pPr>
              <a:spcBef>
                <a:spcPts val="1400"/>
              </a:spcBef>
            </a:pPr>
            <a:r>
              <a:rPr lang="en-US" sz="1800" dirty="0">
                <a:latin typeface="Abadi" panose="020B0604020104020204" pitchFamily="34" charset="0"/>
              </a:rPr>
              <a:t>We observed that the dates of the first successful landing outcome on ground pad was 22</a:t>
            </a:r>
            <a:r>
              <a:rPr lang="en-US" sz="1800" baseline="30000" dirty="0">
                <a:latin typeface="Abadi" panose="020B0604020104020204" pitchFamily="34" charset="0"/>
              </a:rPr>
              <a:t>nd</a:t>
            </a:r>
            <a:r>
              <a:rPr lang="en-US" sz="1800" dirty="0">
                <a:latin typeface="Abadi" panose="020B0604020104020204" pitchFamily="34" charset="0"/>
              </a:rPr>
              <a:t> December 2015</a:t>
            </a:r>
          </a:p>
        </p:txBody>
      </p:sp>
      <p:grpSp>
        <p:nvGrpSpPr>
          <p:cNvPr id="13" name="Group 12">
            <a:extLst>
              <a:ext uri="{FF2B5EF4-FFF2-40B4-BE49-F238E27FC236}">
                <a16:creationId xmlns:a16="http://schemas.microsoft.com/office/drawing/2014/main" id="{828A5161-06F1-46CF-8AD7-844680A59E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4601497"/>
            <a:ext cx="1014060" cy="2017580"/>
            <a:chOff x="0" y="4601497"/>
            <a:chExt cx="1014060" cy="2017580"/>
          </a:xfrm>
        </p:grpSpPr>
        <p:sp>
          <p:nvSpPr>
            <p:cNvPr id="14" name="Isosceles Triangle 13">
              <a:extLst>
                <a:ext uri="{FF2B5EF4-FFF2-40B4-BE49-F238E27FC236}">
                  <a16:creationId xmlns:a16="http://schemas.microsoft.com/office/drawing/2014/main" id="{D3F51FEB-38FB-4F6C-9F7B-2F2AFAB65463}"/>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E547BA6-BAE0-43BB-A7CA-60F69CE252F0}"/>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D5B751AB-189D-48E0-B627-B1B93BAF0FF7}"/>
              </a:ext>
            </a:extLst>
          </p:cNvPr>
          <p:cNvPicPr>
            <a:picLocks noChangeAspect="1"/>
          </p:cNvPicPr>
          <p:nvPr/>
        </p:nvPicPr>
        <p:blipFill>
          <a:blip r:embed="rId2"/>
          <a:stretch>
            <a:fillRect/>
          </a:stretch>
        </p:blipFill>
        <p:spPr>
          <a:xfrm>
            <a:off x="5295320" y="2716765"/>
            <a:ext cx="6253212" cy="2494323"/>
          </a:xfrm>
          <a:prstGeom prst="rect">
            <a:avLst/>
          </a:prstGeom>
        </p:spPr>
      </p:pic>
      <p:grpSp>
        <p:nvGrpSpPr>
          <p:cNvPr id="17" name="Group 16">
            <a:extLst>
              <a:ext uri="{FF2B5EF4-FFF2-40B4-BE49-F238E27FC236}">
                <a16:creationId xmlns:a16="http://schemas.microsoft.com/office/drawing/2014/main" id="{5995D10D-E9C9-47DB-AE7E-801FEF38F5C9}"/>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19290" y="1"/>
            <a:ext cx="972709" cy="1935307"/>
            <a:chOff x="10918968" y="713127"/>
            <a:chExt cx="1273032" cy="2532832"/>
          </a:xfrm>
        </p:grpSpPr>
        <p:sp>
          <p:nvSpPr>
            <p:cNvPr id="18" name="Rectangle 17">
              <a:extLst>
                <a:ext uri="{FF2B5EF4-FFF2-40B4-BE49-F238E27FC236}">
                  <a16:creationId xmlns:a16="http://schemas.microsoft.com/office/drawing/2014/main" id="{CC1A72C6-3DE4-4EC3-9AD5-9E0D40D8CE8A}"/>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Isosceles Triangle 18">
              <a:extLst>
                <a:ext uri="{FF2B5EF4-FFF2-40B4-BE49-F238E27FC236}">
                  <a16:creationId xmlns:a16="http://schemas.microsoft.com/office/drawing/2014/main" id="{0B0DA1F1-C391-4EDF-9FE0-23E86E137765}"/>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3"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28</a:t>
            </a:fld>
            <a:endParaRPr lang="en-US" sz="1200">
              <a:solidFill>
                <a:schemeClr val="tx1">
                  <a:tint val="75000"/>
                </a:schemeClr>
              </a:solidFill>
              <a:latin typeface="+mn-lt"/>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Successful Drone Ship Landing with Payload between 4000 and 6000</a:t>
            </a:r>
          </a:p>
        </p:txBody>
      </p:sp>
      <p:pic>
        <p:nvPicPr>
          <p:cNvPr id="3" name="Picture 2">
            <a:extLst>
              <a:ext uri="{FF2B5EF4-FFF2-40B4-BE49-F238E27FC236}">
                <a16:creationId xmlns:a16="http://schemas.microsoft.com/office/drawing/2014/main" id="{8BE87361-909F-45C4-896B-C2764CBD18B5}"/>
              </a:ext>
            </a:extLst>
          </p:cNvPr>
          <p:cNvPicPr>
            <a:picLocks noChangeAspect="1"/>
          </p:cNvPicPr>
          <p:nvPr/>
        </p:nvPicPr>
        <p:blipFill>
          <a:blip r:embed="rId2"/>
          <a:stretch>
            <a:fillRect/>
          </a:stretch>
        </p:blipFill>
        <p:spPr>
          <a:xfrm>
            <a:off x="643467" y="1782981"/>
            <a:ext cx="6253214" cy="4284116"/>
          </a:xfrm>
          <a:prstGeom prst="rect">
            <a:avLst/>
          </a:prstGeom>
        </p:spPr>
      </p:pic>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the </a:t>
            </a:r>
            <a:r>
              <a:rPr lang="en-US" sz="2000" b="1" dirty="0">
                <a:latin typeface="Abadi" panose="020B0604020104020204" pitchFamily="34" charset="0"/>
              </a:rPr>
              <a:t>WHERE</a:t>
            </a:r>
            <a:r>
              <a:rPr lang="en-US" sz="2000" dirty="0">
                <a:latin typeface="Abadi" panose="020B0604020104020204" pitchFamily="34" charset="0"/>
              </a:rPr>
              <a:t> clause to filter for boosters which have successfully landed on drone ship and applied the </a:t>
            </a:r>
            <a:r>
              <a:rPr lang="en-US" sz="2000" b="1" dirty="0">
                <a:latin typeface="Abadi" panose="020B0604020104020204" pitchFamily="34" charset="0"/>
              </a:rPr>
              <a:t>AND</a:t>
            </a:r>
            <a:r>
              <a:rPr lang="en-US" sz="2000" dirty="0">
                <a:latin typeface="Abadi" panose="020B0604020104020204" pitchFamily="34" charset="0"/>
              </a:rPr>
              <a:t> condition to determine successful landing with payload mass greater than 4000 but less than 6000</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29</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714772" y="6332572"/>
            <a:ext cx="2743200" cy="401638"/>
          </a:xfrm>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502559"/>
            <a:ext cx="10687961" cy="4816791"/>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buFont typeface="Arial" panose="020B0604020202020204" pitchFamily="34" charset="0"/>
              <a:buChar char="•"/>
            </a:pPr>
            <a:r>
              <a:rPr lang="en-US" sz="2200" dirty="0">
                <a:solidFill>
                  <a:schemeClr val="accent3">
                    <a:lumMod val="25000"/>
                  </a:schemeClr>
                </a:solidFill>
                <a:latin typeface="Abadi" panose="020B0604020104020204" pitchFamily="34" charset="0"/>
              </a:rPr>
              <a:t>Summary of all results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analytics in screenshots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Total Number of Successful and Failure Mission Outcomes</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used wildcard like ‘%’ to filter for </a:t>
            </a:r>
            <a:r>
              <a:rPr lang="en-US" sz="2000" b="1" dirty="0">
                <a:latin typeface="Abadi" panose="020B0604020104020204" pitchFamily="34" charset="0"/>
              </a:rPr>
              <a:t>WHERE</a:t>
            </a:r>
            <a:r>
              <a:rPr lang="en-US" sz="2000" dirty="0">
                <a:latin typeface="Abadi" panose="020B0604020104020204" pitchFamily="34" charset="0"/>
              </a:rPr>
              <a:t> </a:t>
            </a:r>
            <a:r>
              <a:rPr lang="en-US" sz="2000" dirty="0" err="1">
                <a:latin typeface="Abadi" panose="020B0604020104020204" pitchFamily="34" charset="0"/>
              </a:rPr>
              <a:t>MissionOutcome</a:t>
            </a:r>
            <a:r>
              <a:rPr lang="en-US" sz="2000" dirty="0">
                <a:latin typeface="Abadi" panose="020B0604020104020204" pitchFamily="34" charset="0"/>
              </a:rPr>
              <a:t> was a success or a failure. </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30</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 name="Picture 1">
            <a:extLst>
              <a:ext uri="{FF2B5EF4-FFF2-40B4-BE49-F238E27FC236}">
                <a16:creationId xmlns:a16="http://schemas.microsoft.com/office/drawing/2014/main" id="{53A167C0-0A91-4A58-8964-1B36C1D5295C}"/>
              </a:ext>
            </a:extLst>
          </p:cNvPr>
          <p:cNvPicPr>
            <a:picLocks noChangeAspect="1"/>
          </p:cNvPicPr>
          <p:nvPr/>
        </p:nvPicPr>
        <p:blipFill>
          <a:blip r:embed="rId2"/>
          <a:stretch>
            <a:fillRect/>
          </a:stretch>
        </p:blipFill>
        <p:spPr>
          <a:xfrm>
            <a:off x="643466" y="1457471"/>
            <a:ext cx="5108891" cy="4633362"/>
          </a:xfrm>
          <a:prstGeom prst="rect">
            <a:avLst/>
          </a:prstGeom>
        </p:spPr>
      </p:pic>
    </p:spTree>
    <p:extLst>
      <p:ext uri="{BB962C8B-B14F-4D97-AF65-F5344CB8AC3E}">
        <p14:creationId xmlns:p14="http://schemas.microsoft.com/office/powerpoint/2010/main" val="3898812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131BAD53-4E89-4F62-BBB7-26359763ED3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62756DA2-40EB-4C6F-B962-5822FFB54F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653438" cy="6858000"/>
          </a:xfrm>
          <a:custGeom>
            <a:avLst/>
            <a:gdLst>
              <a:gd name="connsiteX0" fmla="*/ 0 w 6096000"/>
              <a:gd name="connsiteY0" fmla="*/ 0 h 6858000"/>
              <a:gd name="connsiteX1" fmla="*/ 5567517 w 6096000"/>
              <a:gd name="connsiteY1" fmla="*/ 0 h 6858000"/>
              <a:gd name="connsiteX2" fmla="*/ 5566938 w 6096000"/>
              <a:gd name="connsiteY2" fmla="*/ 1705 h 6858000"/>
              <a:gd name="connsiteX3" fmla="*/ 5551594 w 6096000"/>
              <a:gd name="connsiteY3" fmla="*/ 17287 h 6858000"/>
              <a:gd name="connsiteX4" fmla="*/ 5545641 w 6096000"/>
              <a:gd name="connsiteY4" fmla="*/ 130336 h 6858000"/>
              <a:gd name="connsiteX5" fmla="*/ 5538289 w 6096000"/>
              <a:gd name="connsiteY5" fmla="*/ 187093 h 6858000"/>
              <a:gd name="connsiteX6" fmla="*/ 5545790 w 6096000"/>
              <a:gd name="connsiteY6" fmla="*/ 265704 h 6858000"/>
              <a:gd name="connsiteX7" fmla="*/ 5542313 w 6096000"/>
              <a:gd name="connsiteY7" fmla="*/ 354566 h 6858000"/>
              <a:gd name="connsiteX8" fmla="*/ 5524126 w 6096000"/>
              <a:gd name="connsiteY8" fmla="*/ 472000 h 6858000"/>
              <a:gd name="connsiteX9" fmla="*/ 5522170 w 6096000"/>
              <a:gd name="connsiteY9" fmla="*/ 473782 h 6858000"/>
              <a:gd name="connsiteX10" fmla="*/ 5521798 w 6096000"/>
              <a:gd name="connsiteY10" fmla="*/ 491380 h 6858000"/>
              <a:gd name="connsiteX11" fmla="*/ 5536419 w 6096000"/>
              <a:gd name="connsiteY11" fmla="*/ 531675 h 6858000"/>
              <a:gd name="connsiteX12" fmla="*/ 5533435 w 6096000"/>
              <a:gd name="connsiteY12" fmla="*/ 536015 h 6858000"/>
              <a:gd name="connsiteX13" fmla="*/ 5538088 w 6096000"/>
              <a:gd name="connsiteY13" fmla="*/ 572092 h 6858000"/>
              <a:gd name="connsiteX14" fmla="*/ 5536061 w 6096000"/>
              <a:gd name="connsiteY14" fmla="*/ 572511 h 6858000"/>
              <a:gd name="connsiteX15" fmla="*/ 5528218 w 6096000"/>
              <a:gd name="connsiteY15" fmla="*/ 582332 h 6858000"/>
              <a:gd name="connsiteX16" fmla="*/ 5518011 w 6096000"/>
              <a:gd name="connsiteY16" fmla="*/ 601285 h 6858000"/>
              <a:gd name="connsiteX17" fmla="*/ 5473174 w 6096000"/>
              <a:gd name="connsiteY17" fmla="*/ 681608 h 6858000"/>
              <a:gd name="connsiteX18" fmla="*/ 5472963 w 6096000"/>
              <a:gd name="connsiteY18" fmla="*/ 689151 h 6858000"/>
              <a:gd name="connsiteX19" fmla="*/ 5472485 w 6096000"/>
              <a:gd name="connsiteY19" fmla="*/ 689289 h 6858000"/>
              <a:gd name="connsiteX20" fmla="*/ 5471326 w 6096000"/>
              <a:gd name="connsiteY20" fmla="*/ 697222 h 6858000"/>
              <a:gd name="connsiteX21" fmla="*/ 5472164 w 6096000"/>
              <a:gd name="connsiteY21" fmla="*/ 717531 h 6858000"/>
              <a:gd name="connsiteX22" fmla="*/ 5468891 w 6096000"/>
              <a:gd name="connsiteY22" fmla="*/ 722494 h 6858000"/>
              <a:gd name="connsiteX23" fmla="*/ 5463081 w 6096000"/>
              <a:gd name="connsiteY23" fmla="*/ 724368 h 6858000"/>
              <a:gd name="connsiteX24" fmla="*/ 5446981 w 6096000"/>
              <a:gd name="connsiteY24" fmla="*/ 752692 h 6858000"/>
              <a:gd name="connsiteX25" fmla="*/ 5417190 w 6096000"/>
              <a:gd name="connsiteY25" fmla="*/ 816346 h 6858000"/>
              <a:gd name="connsiteX26" fmla="*/ 5388958 w 6096000"/>
              <a:gd name="connsiteY26" fmla="*/ 889417 h 6858000"/>
              <a:gd name="connsiteX27" fmla="*/ 5307044 w 6096000"/>
              <a:gd name="connsiteY27" fmla="*/ 1063288 h 6858000"/>
              <a:gd name="connsiteX28" fmla="*/ 5303837 w 6096000"/>
              <a:gd name="connsiteY28" fmla="*/ 1157176 h 6858000"/>
              <a:gd name="connsiteX29" fmla="*/ 5286494 w 6096000"/>
              <a:gd name="connsiteY29" fmla="*/ 1210776 h 6858000"/>
              <a:gd name="connsiteX30" fmla="*/ 5282463 w 6096000"/>
              <a:gd name="connsiteY30" fmla="*/ 1301993 h 6858000"/>
              <a:gd name="connsiteX31" fmla="*/ 5252235 w 6096000"/>
              <a:gd name="connsiteY31" fmla="*/ 1360879 h 6858000"/>
              <a:gd name="connsiteX32" fmla="*/ 5244497 w 6096000"/>
              <a:gd name="connsiteY32" fmla="*/ 1404045 h 6858000"/>
              <a:gd name="connsiteX33" fmla="*/ 5223823 w 6096000"/>
              <a:gd name="connsiteY33" fmla="*/ 1429568 h 6858000"/>
              <a:gd name="connsiteX34" fmla="*/ 5224851 w 6096000"/>
              <a:gd name="connsiteY34" fmla="*/ 1430305 h 6858000"/>
              <a:gd name="connsiteX35" fmla="*/ 5212394 w 6096000"/>
              <a:gd name="connsiteY35" fmla="*/ 1463304 h 6858000"/>
              <a:gd name="connsiteX36" fmla="*/ 5209958 w 6096000"/>
              <a:gd name="connsiteY36" fmla="*/ 1514846 h 6858000"/>
              <a:gd name="connsiteX37" fmla="*/ 5206417 w 6096000"/>
              <a:gd name="connsiteY37" fmla="*/ 1519731 h 6858000"/>
              <a:gd name="connsiteX38" fmla="*/ 5206640 w 6096000"/>
              <a:gd name="connsiteY38" fmla="*/ 1519929 h 6858000"/>
              <a:gd name="connsiteX39" fmla="*/ 5207632 w 6096000"/>
              <a:gd name="connsiteY39" fmla="*/ 1546022 h 6858000"/>
              <a:gd name="connsiteX40" fmla="*/ 5212030 w 6096000"/>
              <a:gd name="connsiteY40" fmla="*/ 1578752 h 6858000"/>
              <a:gd name="connsiteX41" fmla="*/ 5203533 w 6096000"/>
              <a:gd name="connsiteY41" fmla="*/ 1647555 h 6858000"/>
              <a:gd name="connsiteX42" fmla="*/ 5190877 w 6096000"/>
              <a:gd name="connsiteY42" fmla="*/ 1715685 h 6858000"/>
              <a:gd name="connsiteX43" fmla="*/ 5184235 w 6096000"/>
              <a:gd name="connsiteY43" fmla="*/ 1740358 h 6858000"/>
              <a:gd name="connsiteX44" fmla="*/ 5181475 w 6096000"/>
              <a:gd name="connsiteY44" fmla="*/ 1784314 h 6858000"/>
              <a:gd name="connsiteX45" fmla="*/ 5185845 w 6096000"/>
              <a:gd name="connsiteY45" fmla="*/ 1804434 h 6858000"/>
              <a:gd name="connsiteX46" fmla="*/ 5185068 w 6096000"/>
              <a:gd name="connsiteY46" fmla="*/ 1805316 h 6858000"/>
              <a:gd name="connsiteX47" fmla="*/ 5188593 w 6096000"/>
              <a:gd name="connsiteY47" fmla="*/ 1807109 h 6858000"/>
              <a:gd name="connsiteX48" fmla="*/ 5185920 w 6096000"/>
              <a:gd name="connsiteY48" fmla="*/ 1821003 h 6858000"/>
              <a:gd name="connsiteX49" fmla="*/ 5183543 w 6096000"/>
              <a:gd name="connsiteY49" fmla="*/ 1824832 h 6858000"/>
              <a:gd name="connsiteX50" fmla="*/ 5182235 w 6096000"/>
              <a:gd name="connsiteY50" fmla="*/ 1830429 h 6858000"/>
              <a:gd name="connsiteX51" fmla="*/ 5182525 w 6096000"/>
              <a:gd name="connsiteY51" fmla="*/ 1830569 h 6858000"/>
              <a:gd name="connsiteX52" fmla="*/ 5180663 w 6096000"/>
              <a:gd name="connsiteY52" fmla="*/ 1835810 h 6858000"/>
              <a:gd name="connsiteX53" fmla="*/ 5167452 w 6096000"/>
              <a:gd name="connsiteY53" fmla="*/ 1861483 h 6858000"/>
              <a:gd name="connsiteX54" fmla="*/ 5174266 w 6096000"/>
              <a:gd name="connsiteY54" fmla="*/ 1892417 h 6858000"/>
              <a:gd name="connsiteX55" fmla="*/ 5189262 w 6096000"/>
              <a:gd name="connsiteY55" fmla="*/ 1895114 h 6858000"/>
              <a:gd name="connsiteX56" fmla="*/ 5187100 w 6096000"/>
              <a:gd name="connsiteY56" fmla="*/ 1899379 h 6858000"/>
              <a:gd name="connsiteX57" fmla="*/ 5180471 w 6096000"/>
              <a:gd name="connsiteY57" fmla="*/ 1907867 h 6858000"/>
              <a:gd name="connsiteX58" fmla="*/ 5181361 w 6096000"/>
              <a:gd name="connsiteY58" fmla="*/ 1910265 h 6858000"/>
              <a:gd name="connsiteX59" fmla="*/ 5178268 w 6096000"/>
              <a:gd name="connsiteY59" fmla="*/ 1935584 h 6858000"/>
              <a:gd name="connsiteX60" fmla="*/ 5183619 w 6096000"/>
              <a:gd name="connsiteY60" fmla="*/ 1942021 h 6858000"/>
              <a:gd name="connsiteX61" fmla="*/ 5184480 w 6096000"/>
              <a:gd name="connsiteY61" fmla="*/ 1945112 h 6858000"/>
              <a:gd name="connsiteX62" fmla="*/ 5172776 w 6096000"/>
              <a:gd name="connsiteY62" fmla="*/ 1961162 h 6858000"/>
              <a:gd name="connsiteX63" fmla="*/ 5168513 w 6096000"/>
              <a:gd name="connsiteY63" fmla="*/ 1969445 h 6858000"/>
              <a:gd name="connsiteX64" fmla="*/ 5126597 w 6096000"/>
              <a:gd name="connsiteY64" fmla="*/ 2024270 h 6858000"/>
              <a:gd name="connsiteX65" fmla="*/ 5119528 w 6096000"/>
              <a:gd name="connsiteY65" fmla="*/ 2107942 h 6858000"/>
              <a:gd name="connsiteX66" fmla="*/ 5110356 w 6096000"/>
              <a:gd name="connsiteY66" fmla="*/ 2193455 h 6858000"/>
              <a:gd name="connsiteX67" fmla="*/ 5104992 w 6096000"/>
              <a:gd name="connsiteY67" fmla="*/ 2260088 h 6858000"/>
              <a:gd name="connsiteX68" fmla="*/ 5059439 w 6096000"/>
              <a:gd name="connsiteY68" fmla="*/ 2335735 h 6858000"/>
              <a:gd name="connsiteX69" fmla="*/ 5022061 w 6096000"/>
              <a:gd name="connsiteY69" fmla="*/ 2408995 h 6858000"/>
              <a:gd name="connsiteX70" fmla="*/ 5022253 w 6096000"/>
              <a:gd name="connsiteY70" fmla="*/ 2445869 h 6858000"/>
              <a:gd name="connsiteX71" fmla="*/ 5011426 w 6096000"/>
              <a:gd name="connsiteY71" fmla="*/ 2496499 h 6858000"/>
              <a:gd name="connsiteX72" fmla="*/ 4994224 w 6096000"/>
              <a:gd name="connsiteY72" fmla="*/ 2549900 h 6858000"/>
              <a:gd name="connsiteX73" fmla="*/ 4995245 w 6096000"/>
              <a:gd name="connsiteY73" fmla="*/ 2596456 h 6858000"/>
              <a:gd name="connsiteX74" fmla="*/ 4988570 w 6096000"/>
              <a:gd name="connsiteY74" fmla="*/ 2606088 h 6858000"/>
              <a:gd name="connsiteX75" fmla="*/ 4988371 w 6096000"/>
              <a:gd name="connsiteY75" fmla="*/ 2635351 h 6858000"/>
              <a:gd name="connsiteX76" fmla="*/ 4983212 w 6096000"/>
              <a:gd name="connsiteY76" fmla="*/ 2665666 h 6858000"/>
              <a:gd name="connsiteX77" fmla="*/ 4968234 w 6096000"/>
              <a:gd name="connsiteY77" fmla="*/ 2715895 h 6858000"/>
              <a:gd name="connsiteX78" fmla="*/ 4975888 w 6096000"/>
              <a:gd name="connsiteY78" fmla="*/ 2725052 h 6858000"/>
              <a:gd name="connsiteX79" fmla="*/ 4980195 w 6096000"/>
              <a:gd name="connsiteY79" fmla="*/ 2726489 h 6858000"/>
              <a:gd name="connsiteX80" fmla="*/ 4976218 w 6096000"/>
              <a:gd name="connsiteY80" fmla="*/ 2740278 h 6858000"/>
              <a:gd name="connsiteX81" fmla="*/ 4980571 w 6096000"/>
              <a:gd name="connsiteY81" fmla="*/ 2751112 h 6858000"/>
              <a:gd name="connsiteX82" fmla="*/ 4973893 w 6096000"/>
              <a:gd name="connsiteY82" fmla="*/ 2760208 h 6858000"/>
              <a:gd name="connsiteX83" fmla="*/ 4979005 w 6096000"/>
              <a:gd name="connsiteY83" fmla="*/ 2790136 h 6858000"/>
              <a:gd name="connsiteX84" fmla="*/ 4986137 w 6096000"/>
              <a:gd name="connsiteY84" fmla="*/ 2804183 h 6858000"/>
              <a:gd name="connsiteX85" fmla="*/ 4986175 w 6096000"/>
              <a:gd name="connsiteY85" fmla="*/ 2825860 h 6858000"/>
              <a:gd name="connsiteX86" fmla="*/ 4993936 w 6096000"/>
              <a:gd name="connsiteY86" fmla="*/ 2911749 h 6858000"/>
              <a:gd name="connsiteX87" fmla="*/ 4992563 w 6096000"/>
              <a:gd name="connsiteY87" fmla="*/ 2977278 h 6858000"/>
              <a:gd name="connsiteX88" fmla="*/ 4980516 w 6096000"/>
              <a:gd name="connsiteY88" fmla="*/ 2991092 h 6858000"/>
              <a:gd name="connsiteX89" fmla="*/ 4992801 w 6096000"/>
              <a:gd name="connsiteY89" fmla="*/ 3020247 h 6858000"/>
              <a:gd name="connsiteX90" fmla="*/ 5014805 w 6096000"/>
              <a:gd name="connsiteY90" fmla="*/ 3065434 h 6858000"/>
              <a:gd name="connsiteX91" fmla="*/ 5002733 w 6096000"/>
              <a:gd name="connsiteY91" fmla="*/ 3103777 h 6858000"/>
              <a:gd name="connsiteX92" fmla="*/ 5002941 w 6096000"/>
              <a:gd name="connsiteY92" fmla="*/ 3151828 h 6858000"/>
              <a:gd name="connsiteX93" fmla="*/ 5002883 w 6096000"/>
              <a:gd name="connsiteY93" fmla="*/ 3180546 h 6858000"/>
              <a:gd name="connsiteX94" fmla="*/ 5016711 w 6096000"/>
              <a:gd name="connsiteY94" fmla="*/ 3258677 h 6858000"/>
              <a:gd name="connsiteX95" fmla="*/ 5017918 w 6096000"/>
              <a:gd name="connsiteY95" fmla="*/ 3262610 h 6858000"/>
              <a:gd name="connsiteX96" fmla="*/ 5011672 w 6096000"/>
              <a:gd name="connsiteY96" fmla="*/ 3277179 h 6858000"/>
              <a:gd name="connsiteX97" fmla="*/ 5009344 w 6096000"/>
              <a:gd name="connsiteY97" fmla="*/ 3278130 h 6858000"/>
              <a:gd name="connsiteX98" fmla="*/ 5026770 w 6096000"/>
              <a:gd name="connsiteY98" fmla="*/ 3325671 h 6858000"/>
              <a:gd name="connsiteX99" fmla="*/ 5024571 w 6096000"/>
              <a:gd name="connsiteY99" fmla="*/ 3332072 h 6858000"/>
              <a:gd name="connsiteX100" fmla="*/ 5041705 w 6096000"/>
              <a:gd name="connsiteY100" fmla="*/ 3362948 h 6858000"/>
              <a:gd name="connsiteX101" fmla="*/ 5047477 w 6096000"/>
              <a:gd name="connsiteY101" fmla="*/ 3378959 h 6858000"/>
              <a:gd name="connsiteX102" fmla="*/ 5060758 w 6096000"/>
              <a:gd name="connsiteY102" fmla="*/ 3407057 h 6858000"/>
              <a:gd name="connsiteX103" fmla="*/ 5058968 w 6096000"/>
              <a:gd name="connsiteY103" fmla="*/ 3409825 h 6858000"/>
              <a:gd name="connsiteX104" fmla="*/ 5062667 w 6096000"/>
              <a:gd name="connsiteY104" fmla="*/ 3415218 h 6858000"/>
              <a:gd name="connsiteX105" fmla="*/ 5060928 w 6096000"/>
              <a:gd name="connsiteY105" fmla="*/ 3419880 h 6858000"/>
              <a:gd name="connsiteX106" fmla="*/ 5062923 w 6096000"/>
              <a:gd name="connsiteY106" fmla="*/ 3424545 h 6858000"/>
              <a:gd name="connsiteX107" fmla="*/ 5064623 w 6096000"/>
              <a:gd name="connsiteY107" fmla="*/ 3476412 h 6858000"/>
              <a:gd name="connsiteX108" fmla="*/ 5069684 w 6096000"/>
              <a:gd name="connsiteY108" fmla="*/ 3486850 h 6858000"/>
              <a:gd name="connsiteX109" fmla="*/ 5063339 w 6096000"/>
              <a:gd name="connsiteY109" fmla="*/ 3496391 h 6858000"/>
              <a:gd name="connsiteX110" fmla="*/ 5070139 w 6096000"/>
              <a:gd name="connsiteY110" fmla="*/ 3531201 h 6858000"/>
              <a:gd name="connsiteX111" fmla="*/ 5079896 w 6096000"/>
              <a:gd name="connsiteY111" fmla="*/ 3542019 h 6858000"/>
              <a:gd name="connsiteX112" fmla="*/ 5087540 w 6096000"/>
              <a:gd name="connsiteY112" fmla="*/ 3552249 h 6858000"/>
              <a:gd name="connsiteX113" fmla="*/ 5087902 w 6096000"/>
              <a:gd name="connsiteY113" fmla="*/ 3553678 h 6858000"/>
              <a:gd name="connsiteX114" fmla="*/ 5091509 w 6096000"/>
              <a:gd name="connsiteY114" fmla="*/ 3568021 h 6858000"/>
              <a:gd name="connsiteX115" fmla="*/ 5091934 w 6096000"/>
              <a:gd name="connsiteY115" fmla="*/ 3569719 h 6858000"/>
              <a:gd name="connsiteX116" fmla="*/ 5089362 w 6096000"/>
              <a:gd name="connsiteY116" fmla="*/ 3586412 h 6858000"/>
              <a:gd name="connsiteX117" fmla="*/ 5092358 w 6096000"/>
              <a:gd name="connsiteY117" fmla="*/ 3597336 h 6858000"/>
              <a:gd name="connsiteX118" fmla="*/ 5084254 w 6096000"/>
              <a:gd name="connsiteY118" fmla="*/ 3606007 h 6858000"/>
              <a:gd name="connsiteX119" fmla="*/ 5084281 w 6096000"/>
              <a:gd name="connsiteY119" fmla="*/ 3641228 h 6858000"/>
              <a:gd name="connsiteX120" fmla="*/ 5091848 w 6096000"/>
              <a:gd name="connsiteY120" fmla="*/ 3653088 h 6858000"/>
              <a:gd name="connsiteX121" fmla="*/ 5097436 w 6096000"/>
              <a:gd name="connsiteY121" fmla="*/ 3664114 h 6858000"/>
              <a:gd name="connsiteX122" fmla="*/ 5097518 w 6096000"/>
              <a:gd name="connsiteY122" fmla="*/ 3665569 h 6858000"/>
              <a:gd name="connsiteX123" fmla="*/ 5099829 w 6096000"/>
              <a:gd name="connsiteY123" fmla="*/ 3707357 h 6858000"/>
              <a:gd name="connsiteX124" fmla="*/ 5114696 w 6096000"/>
              <a:gd name="connsiteY124" fmla="*/ 3778166 h 6858000"/>
              <a:gd name="connsiteX125" fmla="*/ 5135379 w 6096000"/>
              <a:gd name="connsiteY125" fmla="*/ 3878222 h 6858000"/>
              <a:gd name="connsiteX126" fmla="*/ 5130138 w 6096000"/>
              <a:gd name="connsiteY126" fmla="*/ 4048117 h 6858000"/>
              <a:gd name="connsiteX127" fmla="*/ 5090040 w 6096000"/>
              <a:gd name="connsiteY127" fmla="*/ 4219510 h 6858000"/>
              <a:gd name="connsiteX128" fmla="*/ 5092812 w 6096000"/>
              <a:gd name="connsiteY128" fmla="*/ 4411258 h 6858000"/>
              <a:gd name="connsiteX129" fmla="*/ 5084599 w 6096000"/>
              <a:gd name="connsiteY129" fmla="*/ 4488531 h 6858000"/>
              <a:gd name="connsiteX130" fmla="*/ 5084072 w 6096000"/>
              <a:gd name="connsiteY130" fmla="*/ 4539168 h 6858000"/>
              <a:gd name="connsiteX131" fmla="*/ 5068936 w 6096000"/>
              <a:gd name="connsiteY131" fmla="*/ 4625153 h 6858000"/>
              <a:gd name="connsiteX132" fmla="*/ 5059114 w 6096000"/>
              <a:gd name="connsiteY132" fmla="*/ 4733115 h 6858000"/>
              <a:gd name="connsiteX133" fmla="*/ 5037209 w 6096000"/>
              <a:gd name="connsiteY133" fmla="*/ 4844323 h 6858000"/>
              <a:gd name="connsiteX134" fmla="*/ 5020638 w 6096000"/>
              <a:gd name="connsiteY134" fmla="*/ 4877992 h 6858000"/>
              <a:gd name="connsiteX135" fmla="*/ 5006413 w 6096000"/>
              <a:gd name="connsiteY135" fmla="*/ 4925805 h 6858000"/>
              <a:gd name="connsiteX136" fmla="*/ 4971037 w 6096000"/>
              <a:gd name="connsiteY136" fmla="*/ 5009272 h 6858000"/>
              <a:gd name="connsiteX137" fmla="*/ 4963105 w 6096000"/>
              <a:gd name="connsiteY137" fmla="*/ 5111369 h 6858000"/>
              <a:gd name="connsiteX138" fmla="*/ 4976341 w 6096000"/>
              <a:gd name="connsiteY138" fmla="*/ 5210876 h 6858000"/>
              <a:gd name="connsiteX139" fmla="*/ 4980617 w 6096000"/>
              <a:gd name="connsiteY139" fmla="*/ 5269726 h 6858000"/>
              <a:gd name="connsiteX140" fmla="*/ 4997733 w 6096000"/>
              <a:gd name="connsiteY140" fmla="*/ 5464225 h 6858000"/>
              <a:gd name="connsiteX141" fmla="*/ 5001400 w 6096000"/>
              <a:gd name="connsiteY141" fmla="*/ 5594585 h 6858000"/>
              <a:gd name="connsiteX142" fmla="*/ 4983700 w 6096000"/>
              <a:gd name="connsiteY142" fmla="*/ 5667896 h 6858000"/>
              <a:gd name="connsiteX143" fmla="*/ 4968506 w 6096000"/>
              <a:gd name="connsiteY143" fmla="*/ 5769225 h 6858000"/>
              <a:gd name="connsiteX144" fmla="*/ 4969765 w 6096000"/>
              <a:gd name="connsiteY144" fmla="*/ 5823324 h 6858000"/>
              <a:gd name="connsiteX145" fmla="*/ 4966129 w 6096000"/>
              <a:gd name="connsiteY145" fmla="*/ 5862699 h 6858000"/>
              <a:gd name="connsiteX146" fmla="*/ 4970695 w 6096000"/>
              <a:gd name="connsiteY146" fmla="*/ 5906467 h 6858000"/>
              <a:gd name="connsiteX147" fmla="*/ 4991568 w 6096000"/>
              <a:gd name="connsiteY147" fmla="*/ 5939847 h 6858000"/>
              <a:gd name="connsiteX148" fmla="*/ 4986815 w 6096000"/>
              <a:gd name="connsiteY148" fmla="*/ 5973994 h 6858000"/>
              <a:gd name="connsiteX149" fmla="*/ 4987776 w 6096000"/>
              <a:gd name="connsiteY149" fmla="*/ 6089693 h 6858000"/>
              <a:gd name="connsiteX150" fmla="*/ 4991621 w 6096000"/>
              <a:gd name="connsiteY150" fmla="*/ 6224938 h 6858000"/>
              <a:gd name="connsiteX151" fmla="*/ 5017157 w 6096000"/>
              <a:gd name="connsiteY151" fmla="*/ 6370251 h 6858000"/>
              <a:gd name="connsiteX152" fmla="*/ 5040797 w 6096000"/>
              <a:gd name="connsiteY152" fmla="*/ 6541313 h 6858000"/>
              <a:gd name="connsiteX153" fmla="*/ 5045375 w 6096000"/>
              <a:gd name="connsiteY153" fmla="*/ 6640957 h 6858000"/>
              <a:gd name="connsiteX154" fmla="*/ 5058442 w 6096000"/>
              <a:gd name="connsiteY154" fmla="*/ 6705297 h 6858000"/>
              <a:gd name="connsiteX155" fmla="*/ 5071125 w 6096000"/>
              <a:gd name="connsiteY155" fmla="*/ 6759582 h 6858000"/>
              <a:gd name="connsiteX156" fmla="*/ 5069172 w 6096000"/>
              <a:gd name="connsiteY156" fmla="*/ 6817746 h 6858000"/>
              <a:gd name="connsiteX157" fmla="*/ 5072322 w 6096000"/>
              <a:gd name="connsiteY157" fmla="*/ 6843646 h 6858000"/>
              <a:gd name="connsiteX158" fmla="*/ 5091388 w 6096000"/>
              <a:gd name="connsiteY158" fmla="*/ 6857998 h 6858000"/>
              <a:gd name="connsiteX159" fmla="*/ 6096000 w 6096000"/>
              <a:gd name="connsiteY159" fmla="*/ 6857998 h 6858000"/>
              <a:gd name="connsiteX160" fmla="*/ 6096000 w 6096000"/>
              <a:gd name="connsiteY160" fmla="*/ 6858000 h 6858000"/>
              <a:gd name="connsiteX161" fmla="*/ 0 w 6096000"/>
              <a:gd name="connsiteY16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Lst>
            <a:rect l="l" t="t" r="r" b="b"/>
            <a:pathLst>
              <a:path w="6096000" h="6858000">
                <a:moveTo>
                  <a:pt x="0" y="0"/>
                </a:moveTo>
                <a:lnTo>
                  <a:pt x="5567517" y="0"/>
                </a:lnTo>
                <a:lnTo>
                  <a:pt x="5566938" y="1705"/>
                </a:lnTo>
                <a:cubicBezTo>
                  <a:pt x="5563126" y="8440"/>
                  <a:pt x="5558112" y="13784"/>
                  <a:pt x="5551594" y="17287"/>
                </a:cubicBezTo>
                <a:cubicBezTo>
                  <a:pt x="5562364" y="82036"/>
                  <a:pt x="5510349" y="69804"/>
                  <a:pt x="5545641" y="130336"/>
                </a:cubicBezTo>
                <a:cubicBezTo>
                  <a:pt x="5526953" y="117589"/>
                  <a:pt x="5536978" y="162458"/>
                  <a:pt x="5538289" y="187093"/>
                </a:cubicBezTo>
                <a:cubicBezTo>
                  <a:pt x="5536205" y="226511"/>
                  <a:pt x="5545722" y="205530"/>
                  <a:pt x="5545790" y="265704"/>
                </a:cubicBezTo>
                <a:cubicBezTo>
                  <a:pt x="5542296" y="317533"/>
                  <a:pt x="5543813" y="325288"/>
                  <a:pt x="5542313" y="354566"/>
                </a:cubicBezTo>
                <a:lnTo>
                  <a:pt x="5524126" y="472000"/>
                </a:lnTo>
                <a:lnTo>
                  <a:pt x="5522170" y="473782"/>
                </a:lnTo>
                <a:cubicBezTo>
                  <a:pt x="5517847" y="482008"/>
                  <a:pt x="5518682" y="487340"/>
                  <a:pt x="5521798" y="491380"/>
                </a:cubicBezTo>
                <a:lnTo>
                  <a:pt x="5536419" y="531675"/>
                </a:lnTo>
                <a:lnTo>
                  <a:pt x="5533435" y="536015"/>
                </a:lnTo>
                <a:lnTo>
                  <a:pt x="5538088" y="572092"/>
                </a:lnTo>
                <a:lnTo>
                  <a:pt x="5536061" y="572511"/>
                </a:lnTo>
                <a:cubicBezTo>
                  <a:pt x="5531611" y="574271"/>
                  <a:pt x="5528529" y="577121"/>
                  <a:pt x="5528218" y="582332"/>
                </a:cubicBezTo>
                <a:cubicBezTo>
                  <a:pt x="5498002" y="573171"/>
                  <a:pt x="5516262" y="585107"/>
                  <a:pt x="5518011" y="601285"/>
                </a:cubicBezTo>
                <a:cubicBezTo>
                  <a:pt x="5508838" y="617831"/>
                  <a:pt x="5480684" y="666964"/>
                  <a:pt x="5473174" y="681608"/>
                </a:cubicBezTo>
                <a:cubicBezTo>
                  <a:pt x="5473102" y="684122"/>
                  <a:pt x="5473033" y="686637"/>
                  <a:pt x="5472963" y="689151"/>
                </a:cubicBezTo>
                <a:lnTo>
                  <a:pt x="5472485" y="689289"/>
                </a:lnTo>
                <a:cubicBezTo>
                  <a:pt x="5471434" y="690905"/>
                  <a:pt x="5470986" y="693376"/>
                  <a:pt x="5471326" y="697222"/>
                </a:cubicBezTo>
                <a:cubicBezTo>
                  <a:pt x="5471606" y="703992"/>
                  <a:pt x="5471884" y="710761"/>
                  <a:pt x="5472164" y="717531"/>
                </a:cubicBezTo>
                <a:lnTo>
                  <a:pt x="5468891" y="722494"/>
                </a:lnTo>
                <a:lnTo>
                  <a:pt x="5463081" y="724368"/>
                </a:lnTo>
                <a:lnTo>
                  <a:pt x="5446981" y="752692"/>
                </a:lnTo>
                <a:cubicBezTo>
                  <a:pt x="5454691" y="764380"/>
                  <a:pt x="5422719" y="808083"/>
                  <a:pt x="5417190" y="816346"/>
                </a:cubicBezTo>
                <a:lnTo>
                  <a:pt x="5388958" y="889417"/>
                </a:lnTo>
                <a:cubicBezTo>
                  <a:pt x="5320491" y="969963"/>
                  <a:pt x="5321907" y="1005331"/>
                  <a:pt x="5307044" y="1063288"/>
                </a:cubicBezTo>
                <a:cubicBezTo>
                  <a:pt x="5313332" y="1111028"/>
                  <a:pt x="5317096" y="1110140"/>
                  <a:pt x="5303837" y="1157176"/>
                </a:cubicBezTo>
                <a:cubicBezTo>
                  <a:pt x="5301103" y="1192124"/>
                  <a:pt x="5301884" y="1197232"/>
                  <a:pt x="5286494" y="1210776"/>
                </a:cubicBezTo>
                <a:lnTo>
                  <a:pt x="5282463" y="1301993"/>
                </a:lnTo>
                <a:lnTo>
                  <a:pt x="5252235" y="1360879"/>
                </a:lnTo>
                <a:lnTo>
                  <a:pt x="5244497" y="1404045"/>
                </a:lnTo>
                <a:lnTo>
                  <a:pt x="5223823" y="1429568"/>
                </a:lnTo>
                <a:lnTo>
                  <a:pt x="5224851" y="1430305"/>
                </a:lnTo>
                <a:cubicBezTo>
                  <a:pt x="5226697" y="1432466"/>
                  <a:pt x="5214738" y="1459891"/>
                  <a:pt x="5212394" y="1463304"/>
                </a:cubicBezTo>
                <a:cubicBezTo>
                  <a:pt x="5209912" y="1477394"/>
                  <a:pt x="5213027" y="1501295"/>
                  <a:pt x="5209958" y="1514846"/>
                </a:cubicBezTo>
                <a:lnTo>
                  <a:pt x="5206417" y="1519731"/>
                </a:lnTo>
                <a:lnTo>
                  <a:pt x="5206640" y="1519929"/>
                </a:lnTo>
                <a:cubicBezTo>
                  <a:pt x="5206490" y="1521210"/>
                  <a:pt x="5209710" y="1543635"/>
                  <a:pt x="5207632" y="1546022"/>
                </a:cubicBezTo>
                <a:lnTo>
                  <a:pt x="5212030" y="1578752"/>
                </a:lnTo>
                <a:cubicBezTo>
                  <a:pt x="5206147" y="1605585"/>
                  <a:pt x="5226381" y="1622803"/>
                  <a:pt x="5203533" y="1647555"/>
                </a:cubicBezTo>
                <a:cubicBezTo>
                  <a:pt x="5198128" y="1672675"/>
                  <a:pt x="5203213" y="1694404"/>
                  <a:pt x="5190877" y="1715685"/>
                </a:cubicBezTo>
                <a:cubicBezTo>
                  <a:pt x="5196815" y="1724301"/>
                  <a:pt x="5198098" y="1732435"/>
                  <a:pt x="5184235" y="1740358"/>
                </a:cubicBezTo>
                <a:cubicBezTo>
                  <a:pt x="5182625" y="1763793"/>
                  <a:pt x="5198368" y="1769422"/>
                  <a:pt x="5181475" y="1784314"/>
                </a:cubicBezTo>
                <a:cubicBezTo>
                  <a:pt x="5205987" y="1797417"/>
                  <a:pt x="5195246" y="1798221"/>
                  <a:pt x="5185845" y="1804434"/>
                </a:cubicBezTo>
                <a:lnTo>
                  <a:pt x="5185068" y="1805316"/>
                </a:lnTo>
                <a:lnTo>
                  <a:pt x="5188593" y="1807109"/>
                </a:lnTo>
                <a:lnTo>
                  <a:pt x="5185920" y="1821003"/>
                </a:lnTo>
                <a:lnTo>
                  <a:pt x="5183543" y="1824832"/>
                </a:lnTo>
                <a:cubicBezTo>
                  <a:pt x="5182284" y="1827468"/>
                  <a:pt x="5181937" y="1829219"/>
                  <a:pt x="5182235" y="1830429"/>
                </a:cubicBezTo>
                <a:lnTo>
                  <a:pt x="5182525" y="1830569"/>
                </a:lnTo>
                <a:lnTo>
                  <a:pt x="5180663" y="1835810"/>
                </a:lnTo>
                <a:cubicBezTo>
                  <a:pt x="5176779" y="1844665"/>
                  <a:pt x="5172297" y="1853278"/>
                  <a:pt x="5167452" y="1861483"/>
                </a:cubicBezTo>
                <a:cubicBezTo>
                  <a:pt x="5179827" y="1866643"/>
                  <a:pt x="5166788" y="1884999"/>
                  <a:pt x="5174266" y="1892417"/>
                </a:cubicBezTo>
                <a:lnTo>
                  <a:pt x="5189262" y="1895114"/>
                </a:lnTo>
                <a:lnTo>
                  <a:pt x="5187100" y="1899379"/>
                </a:lnTo>
                <a:lnTo>
                  <a:pt x="5180471" y="1907867"/>
                </a:lnTo>
                <a:cubicBezTo>
                  <a:pt x="5179609" y="1909162"/>
                  <a:pt x="5179647" y="1909994"/>
                  <a:pt x="5181361" y="1910265"/>
                </a:cubicBezTo>
                <a:cubicBezTo>
                  <a:pt x="5180995" y="1914884"/>
                  <a:pt x="5177893" y="1930292"/>
                  <a:pt x="5178268" y="1935584"/>
                </a:cubicBezTo>
                <a:lnTo>
                  <a:pt x="5183619" y="1942021"/>
                </a:lnTo>
                <a:lnTo>
                  <a:pt x="5184480" y="1945112"/>
                </a:lnTo>
                <a:lnTo>
                  <a:pt x="5172776" y="1961162"/>
                </a:lnTo>
                <a:lnTo>
                  <a:pt x="5168513" y="1969445"/>
                </a:lnTo>
                <a:lnTo>
                  <a:pt x="5126597" y="2024270"/>
                </a:lnTo>
                <a:lnTo>
                  <a:pt x="5119528" y="2107942"/>
                </a:lnTo>
                <a:cubicBezTo>
                  <a:pt x="5089290" y="2138038"/>
                  <a:pt x="5110415" y="2159228"/>
                  <a:pt x="5110356" y="2193455"/>
                </a:cubicBezTo>
                <a:cubicBezTo>
                  <a:pt x="5101302" y="2220953"/>
                  <a:pt x="5110381" y="2224200"/>
                  <a:pt x="5104992" y="2260088"/>
                </a:cubicBezTo>
                <a:cubicBezTo>
                  <a:pt x="5096504" y="2291744"/>
                  <a:pt x="5078225" y="2299003"/>
                  <a:pt x="5059439" y="2335735"/>
                </a:cubicBezTo>
                <a:cubicBezTo>
                  <a:pt x="5029465" y="2329020"/>
                  <a:pt x="5058046" y="2407546"/>
                  <a:pt x="5022061" y="2408995"/>
                </a:cubicBezTo>
                <a:cubicBezTo>
                  <a:pt x="5023289" y="2413465"/>
                  <a:pt x="5019654" y="2441580"/>
                  <a:pt x="5022253" y="2445869"/>
                </a:cubicBezTo>
                <a:cubicBezTo>
                  <a:pt x="5022440" y="2449625"/>
                  <a:pt x="5011241" y="2492743"/>
                  <a:pt x="5011426" y="2496499"/>
                </a:cubicBezTo>
                <a:lnTo>
                  <a:pt x="4994224" y="2549900"/>
                </a:lnTo>
                <a:cubicBezTo>
                  <a:pt x="4992353" y="2564757"/>
                  <a:pt x="4998952" y="2582253"/>
                  <a:pt x="4995245" y="2596456"/>
                </a:cubicBezTo>
                <a:lnTo>
                  <a:pt x="4988570" y="2606088"/>
                </a:lnTo>
                <a:cubicBezTo>
                  <a:pt x="4988504" y="2615842"/>
                  <a:pt x="4988436" y="2625597"/>
                  <a:pt x="4988371" y="2635351"/>
                </a:cubicBezTo>
                <a:lnTo>
                  <a:pt x="4983212" y="2665666"/>
                </a:lnTo>
                <a:lnTo>
                  <a:pt x="4968234" y="2715895"/>
                </a:lnTo>
                <a:lnTo>
                  <a:pt x="4975888" y="2725052"/>
                </a:lnTo>
                <a:lnTo>
                  <a:pt x="4980195" y="2726489"/>
                </a:lnTo>
                <a:lnTo>
                  <a:pt x="4976218" y="2740278"/>
                </a:lnTo>
                <a:lnTo>
                  <a:pt x="4980571" y="2751112"/>
                </a:lnTo>
                <a:lnTo>
                  <a:pt x="4973893" y="2760208"/>
                </a:lnTo>
                <a:lnTo>
                  <a:pt x="4979005" y="2790136"/>
                </a:lnTo>
                <a:lnTo>
                  <a:pt x="4986137" y="2804183"/>
                </a:lnTo>
                <a:cubicBezTo>
                  <a:pt x="4986150" y="2811409"/>
                  <a:pt x="4986162" y="2818634"/>
                  <a:pt x="4986175" y="2825860"/>
                </a:cubicBezTo>
                <a:cubicBezTo>
                  <a:pt x="4987474" y="2843788"/>
                  <a:pt x="4992871" y="2886513"/>
                  <a:pt x="4993936" y="2911749"/>
                </a:cubicBezTo>
                <a:cubicBezTo>
                  <a:pt x="4993313" y="2946689"/>
                  <a:pt x="4980300" y="2954448"/>
                  <a:pt x="4992563" y="2977278"/>
                </a:cubicBezTo>
                <a:cubicBezTo>
                  <a:pt x="4985688" y="2983455"/>
                  <a:pt x="4982051" y="2987749"/>
                  <a:pt x="4980516" y="2991092"/>
                </a:cubicBezTo>
                <a:cubicBezTo>
                  <a:pt x="4975910" y="3001119"/>
                  <a:pt x="4990216" y="3002537"/>
                  <a:pt x="4992801" y="3020247"/>
                </a:cubicBezTo>
                <a:cubicBezTo>
                  <a:pt x="4998517" y="3032637"/>
                  <a:pt x="5013148" y="3051512"/>
                  <a:pt x="5014805" y="3065434"/>
                </a:cubicBezTo>
                <a:cubicBezTo>
                  <a:pt x="4998836" y="3057428"/>
                  <a:pt x="5016840" y="3105196"/>
                  <a:pt x="5002733" y="3103777"/>
                </a:cubicBezTo>
                <a:cubicBezTo>
                  <a:pt x="5022381" y="3124610"/>
                  <a:pt x="4997365" y="3128169"/>
                  <a:pt x="5002941" y="3151828"/>
                </a:cubicBezTo>
                <a:cubicBezTo>
                  <a:pt x="5010264" y="3163902"/>
                  <a:pt x="5011356" y="3171780"/>
                  <a:pt x="5002883" y="3180546"/>
                </a:cubicBezTo>
                <a:cubicBezTo>
                  <a:pt x="5038586" y="3236545"/>
                  <a:pt x="5003723" y="3210316"/>
                  <a:pt x="5016711" y="3258677"/>
                </a:cubicBezTo>
                <a:lnTo>
                  <a:pt x="5017918" y="3262610"/>
                </a:lnTo>
                <a:lnTo>
                  <a:pt x="5011672" y="3277179"/>
                </a:lnTo>
                <a:lnTo>
                  <a:pt x="5009344" y="3278130"/>
                </a:lnTo>
                <a:lnTo>
                  <a:pt x="5026770" y="3325671"/>
                </a:lnTo>
                <a:lnTo>
                  <a:pt x="5024571" y="3332072"/>
                </a:lnTo>
                <a:lnTo>
                  <a:pt x="5041705" y="3362948"/>
                </a:lnTo>
                <a:lnTo>
                  <a:pt x="5047477" y="3378959"/>
                </a:lnTo>
                <a:lnTo>
                  <a:pt x="5060758" y="3407057"/>
                </a:lnTo>
                <a:lnTo>
                  <a:pt x="5058968" y="3409825"/>
                </a:lnTo>
                <a:lnTo>
                  <a:pt x="5062667" y="3415218"/>
                </a:lnTo>
                <a:lnTo>
                  <a:pt x="5060928" y="3419880"/>
                </a:lnTo>
                <a:lnTo>
                  <a:pt x="5062923" y="3424545"/>
                </a:lnTo>
                <a:cubicBezTo>
                  <a:pt x="5063537" y="3433967"/>
                  <a:pt x="5063494" y="3466028"/>
                  <a:pt x="5064623" y="3476412"/>
                </a:cubicBezTo>
                <a:lnTo>
                  <a:pt x="5069684" y="3486850"/>
                </a:lnTo>
                <a:lnTo>
                  <a:pt x="5063339" y="3496391"/>
                </a:lnTo>
                <a:lnTo>
                  <a:pt x="5070139" y="3531201"/>
                </a:lnTo>
                <a:lnTo>
                  <a:pt x="5079896" y="3542019"/>
                </a:lnTo>
                <a:lnTo>
                  <a:pt x="5087540" y="3552249"/>
                </a:lnTo>
                <a:lnTo>
                  <a:pt x="5087902" y="3553678"/>
                </a:lnTo>
                <a:lnTo>
                  <a:pt x="5091509" y="3568021"/>
                </a:lnTo>
                <a:lnTo>
                  <a:pt x="5091934" y="3569719"/>
                </a:lnTo>
                <a:lnTo>
                  <a:pt x="5089362" y="3586412"/>
                </a:lnTo>
                <a:lnTo>
                  <a:pt x="5092358" y="3597336"/>
                </a:lnTo>
                <a:lnTo>
                  <a:pt x="5084254" y="3606007"/>
                </a:lnTo>
                <a:cubicBezTo>
                  <a:pt x="5084262" y="3617747"/>
                  <a:pt x="5084273" y="3629488"/>
                  <a:pt x="5084281" y="3641228"/>
                </a:cubicBezTo>
                <a:lnTo>
                  <a:pt x="5091848" y="3653088"/>
                </a:lnTo>
                <a:lnTo>
                  <a:pt x="5097436" y="3664114"/>
                </a:lnTo>
                <a:cubicBezTo>
                  <a:pt x="5097463" y="3664599"/>
                  <a:pt x="5097491" y="3665084"/>
                  <a:pt x="5097518" y="3665569"/>
                </a:cubicBezTo>
                <a:cubicBezTo>
                  <a:pt x="5097915" y="3672776"/>
                  <a:pt x="5096966" y="3688591"/>
                  <a:pt x="5099829" y="3707357"/>
                </a:cubicBezTo>
                <a:cubicBezTo>
                  <a:pt x="5100505" y="3724716"/>
                  <a:pt x="5118078" y="3760234"/>
                  <a:pt x="5114696" y="3778166"/>
                </a:cubicBezTo>
                <a:cubicBezTo>
                  <a:pt x="5141627" y="3845122"/>
                  <a:pt x="5125427" y="3821305"/>
                  <a:pt x="5135379" y="3878222"/>
                </a:cubicBezTo>
                <a:cubicBezTo>
                  <a:pt x="5161519" y="3905047"/>
                  <a:pt x="5125417" y="4015047"/>
                  <a:pt x="5130138" y="4048117"/>
                </a:cubicBezTo>
                <a:cubicBezTo>
                  <a:pt x="5081804" y="4192084"/>
                  <a:pt x="5096262" y="4158987"/>
                  <a:pt x="5090040" y="4219510"/>
                </a:cubicBezTo>
                <a:cubicBezTo>
                  <a:pt x="5104553" y="4280033"/>
                  <a:pt x="5065380" y="4345686"/>
                  <a:pt x="5092812" y="4411258"/>
                </a:cubicBezTo>
                <a:cubicBezTo>
                  <a:pt x="5090630" y="4437329"/>
                  <a:pt x="5083878" y="4473140"/>
                  <a:pt x="5084599" y="4488531"/>
                </a:cubicBezTo>
                <a:cubicBezTo>
                  <a:pt x="5084423" y="4505410"/>
                  <a:pt x="5084248" y="4522289"/>
                  <a:pt x="5084072" y="4539168"/>
                </a:cubicBezTo>
                <a:cubicBezTo>
                  <a:pt x="5072114" y="4567830"/>
                  <a:pt x="5064305" y="4588197"/>
                  <a:pt x="5068936" y="4625153"/>
                </a:cubicBezTo>
                <a:cubicBezTo>
                  <a:pt x="5077433" y="4662889"/>
                  <a:pt x="5065899" y="4679357"/>
                  <a:pt x="5059114" y="4733115"/>
                </a:cubicBezTo>
                <a:cubicBezTo>
                  <a:pt x="5068687" y="4752352"/>
                  <a:pt x="5055370" y="4832308"/>
                  <a:pt x="5037209" y="4844323"/>
                </a:cubicBezTo>
                <a:cubicBezTo>
                  <a:pt x="5033444" y="4857054"/>
                  <a:pt x="5040194" y="4871554"/>
                  <a:pt x="5020638" y="4877992"/>
                </a:cubicBezTo>
                <a:cubicBezTo>
                  <a:pt x="4997151" y="4888353"/>
                  <a:pt x="5034418" y="4931200"/>
                  <a:pt x="5006413" y="4925805"/>
                </a:cubicBezTo>
                <a:cubicBezTo>
                  <a:pt x="5031964" y="4956261"/>
                  <a:pt x="4982840" y="4982633"/>
                  <a:pt x="4971037" y="5009272"/>
                </a:cubicBezTo>
                <a:cubicBezTo>
                  <a:pt x="4973259" y="5034036"/>
                  <a:pt x="4968375" y="5053859"/>
                  <a:pt x="4963105" y="5111369"/>
                </a:cubicBezTo>
                <a:cubicBezTo>
                  <a:pt x="4973224" y="5141336"/>
                  <a:pt x="4937413" y="5161742"/>
                  <a:pt x="4976341" y="5210876"/>
                </a:cubicBezTo>
                <a:cubicBezTo>
                  <a:pt x="4972455" y="5212581"/>
                  <a:pt x="4977054" y="5227501"/>
                  <a:pt x="4980617" y="5269726"/>
                </a:cubicBezTo>
                <a:cubicBezTo>
                  <a:pt x="4984182" y="5311951"/>
                  <a:pt x="4990390" y="5400671"/>
                  <a:pt x="4997733" y="5464225"/>
                </a:cubicBezTo>
                <a:cubicBezTo>
                  <a:pt x="5001765" y="5536542"/>
                  <a:pt x="4990225" y="5517959"/>
                  <a:pt x="5001400" y="5594585"/>
                </a:cubicBezTo>
                <a:cubicBezTo>
                  <a:pt x="4999908" y="5619318"/>
                  <a:pt x="4974042" y="5647975"/>
                  <a:pt x="4983700" y="5667896"/>
                </a:cubicBezTo>
                <a:cubicBezTo>
                  <a:pt x="4976834" y="5696311"/>
                  <a:pt x="4975579" y="5738356"/>
                  <a:pt x="4968506" y="5769225"/>
                </a:cubicBezTo>
                <a:cubicBezTo>
                  <a:pt x="4968926" y="5787258"/>
                  <a:pt x="4969344" y="5805291"/>
                  <a:pt x="4969765" y="5823324"/>
                </a:cubicBezTo>
                <a:cubicBezTo>
                  <a:pt x="4966122" y="5853058"/>
                  <a:pt x="4965608" y="5838948"/>
                  <a:pt x="4966129" y="5862699"/>
                </a:cubicBezTo>
                <a:lnTo>
                  <a:pt x="4970695" y="5906467"/>
                </a:lnTo>
                <a:lnTo>
                  <a:pt x="4991568" y="5939847"/>
                </a:lnTo>
                <a:cubicBezTo>
                  <a:pt x="4998848" y="5955713"/>
                  <a:pt x="4974731" y="5940131"/>
                  <a:pt x="4986815" y="5973994"/>
                </a:cubicBezTo>
                <a:cubicBezTo>
                  <a:pt x="4961187" y="5997051"/>
                  <a:pt x="4983444" y="6032039"/>
                  <a:pt x="4987776" y="6089693"/>
                </a:cubicBezTo>
                <a:lnTo>
                  <a:pt x="4991621" y="6224938"/>
                </a:lnTo>
                <a:cubicBezTo>
                  <a:pt x="4988442" y="6270972"/>
                  <a:pt x="5008962" y="6317522"/>
                  <a:pt x="5017157" y="6370251"/>
                </a:cubicBezTo>
                <a:cubicBezTo>
                  <a:pt x="5025353" y="6422980"/>
                  <a:pt x="5039938" y="6490855"/>
                  <a:pt x="5040797" y="6541313"/>
                </a:cubicBezTo>
                <a:cubicBezTo>
                  <a:pt x="5039898" y="6576319"/>
                  <a:pt x="5031912" y="6591883"/>
                  <a:pt x="5045375" y="6640957"/>
                </a:cubicBezTo>
                <a:cubicBezTo>
                  <a:pt x="5057505" y="6669536"/>
                  <a:pt x="5052276" y="6675394"/>
                  <a:pt x="5058442" y="6705297"/>
                </a:cubicBezTo>
                <a:cubicBezTo>
                  <a:pt x="5057367" y="6727133"/>
                  <a:pt x="5067901" y="6732087"/>
                  <a:pt x="5071125" y="6759582"/>
                </a:cubicBezTo>
                <a:cubicBezTo>
                  <a:pt x="5055614" y="6796071"/>
                  <a:pt x="5051656" y="6769544"/>
                  <a:pt x="5069172" y="6817746"/>
                </a:cubicBezTo>
                <a:cubicBezTo>
                  <a:pt x="5060956" y="6828354"/>
                  <a:pt x="5064525" y="6836369"/>
                  <a:pt x="5072322" y="6843646"/>
                </a:cubicBezTo>
                <a:lnTo>
                  <a:pt x="5091388" y="6857998"/>
                </a:lnTo>
                <a:lnTo>
                  <a:pt x="6096000" y="6857998"/>
                </a:lnTo>
                <a:lnTo>
                  <a:pt x="6096000" y="6858000"/>
                </a:lnTo>
                <a:lnTo>
                  <a:pt x="0" y="6858000"/>
                </a:lnTo>
                <a:close/>
              </a:path>
            </a:pathLst>
          </a:cu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838200" y="609600"/>
            <a:ext cx="4015855" cy="1330839"/>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Boosters Carried Maximum Payload</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62366" y="2194102"/>
            <a:ext cx="3427001" cy="3908586"/>
          </a:xfrm>
          <a:prstGeom prst="rect">
            <a:avLst/>
          </a:prstGeom>
        </p:spPr>
        <p:txBody>
          <a:bodyPr vert="horz" lIns="91440" tIns="45720" rIns="91440" bIns="45720" rtlCol="0">
            <a:normAutofit/>
          </a:bodyPr>
          <a:lstStyle/>
          <a:p>
            <a:pPr>
              <a:spcBef>
                <a:spcPts val="1400"/>
              </a:spcBef>
            </a:pPr>
            <a:r>
              <a:rPr lang="en-US" sz="1700" dirty="0">
                <a:latin typeface="Abadi" panose="020B0604020104020204" pitchFamily="34" charset="0"/>
              </a:rPr>
              <a:t>We determined the booster that have carried the maximum payload using a subquery in the </a:t>
            </a:r>
            <a:r>
              <a:rPr lang="en-US" sz="1700" b="1" dirty="0">
                <a:latin typeface="Abadi" panose="020B0604020104020204" pitchFamily="34" charset="0"/>
              </a:rPr>
              <a:t>WHERE</a:t>
            </a:r>
            <a:r>
              <a:rPr lang="en-US" sz="1700" dirty="0">
                <a:latin typeface="Abadi" panose="020B0604020104020204" pitchFamily="34" charset="0"/>
              </a:rPr>
              <a:t> clause and the </a:t>
            </a:r>
            <a:r>
              <a:rPr lang="en-US" sz="1700" b="1" dirty="0">
                <a:latin typeface="Abadi" panose="020B0604020104020204" pitchFamily="34" charset="0"/>
              </a:rPr>
              <a:t>MAX() </a:t>
            </a:r>
            <a:r>
              <a:rPr lang="en-US" sz="1700" dirty="0">
                <a:latin typeface="Abadi" panose="020B0604020104020204" pitchFamily="34" charset="0"/>
              </a:rPr>
              <a:t>function.</a:t>
            </a:r>
          </a:p>
        </p:txBody>
      </p:sp>
      <p:pic>
        <p:nvPicPr>
          <p:cNvPr id="6" name="Picture 5">
            <a:extLst>
              <a:ext uri="{FF2B5EF4-FFF2-40B4-BE49-F238E27FC236}">
                <a16:creationId xmlns:a16="http://schemas.microsoft.com/office/drawing/2014/main" id="{779D4455-44AD-4EE2-AA73-0C30FAE52EB3}"/>
              </a:ext>
            </a:extLst>
          </p:cNvPr>
          <p:cNvPicPr>
            <a:picLocks noChangeAspect="1"/>
          </p:cNvPicPr>
          <p:nvPr/>
        </p:nvPicPr>
        <p:blipFill>
          <a:blip r:embed="rId2"/>
          <a:stretch>
            <a:fillRect/>
          </a:stretch>
        </p:blipFill>
        <p:spPr>
          <a:xfrm>
            <a:off x="5445457" y="963426"/>
            <a:ext cx="6155141" cy="4954888"/>
          </a:xfrm>
          <a:prstGeom prst="rect">
            <a:avLst/>
          </a:prstGeom>
        </p:spPr>
      </p:pic>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000">
                <a:solidFill>
                  <a:schemeClr val="tx1">
                    <a:lumMod val="50000"/>
                    <a:lumOff val="50000"/>
                  </a:schemeClr>
                </a:solidFill>
                <a:latin typeface="+mn-lt"/>
              </a:rPr>
              <a:pPr>
                <a:spcAft>
                  <a:spcPts val="600"/>
                </a:spcAft>
              </a:pPr>
              <a:t>31</a:t>
            </a:fld>
            <a:endParaRPr lang="en-US" sz="1000">
              <a:solidFill>
                <a:schemeClr val="tx1">
                  <a:lumMod val="50000"/>
                  <a:lumOff val="50000"/>
                </a:schemeClr>
              </a:solidFill>
              <a:latin typeface="+mn-lt"/>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a combinations of the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clause,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and </a:t>
            </a:r>
            <a:r>
              <a:rPr lang="en-US" sz="2200" b="1" dirty="0">
                <a:solidFill>
                  <a:schemeClr val="accent3">
                    <a:lumMod val="25000"/>
                  </a:schemeClr>
                </a:solidFill>
                <a:latin typeface="Abadi"/>
              </a:rPr>
              <a:t>BETWEEN</a:t>
            </a:r>
            <a:r>
              <a:rPr lang="en-US" sz="22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50E3558E-0B94-4EC1-AA31-F47E92F36B61}"/>
              </a:ext>
            </a:extLst>
          </p:cNvPr>
          <p:cNvPicPr>
            <a:picLocks noChangeAspect="1"/>
          </p:cNvPicPr>
          <p:nvPr/>
        </p:nvPicPr>
        <p:blipFill>
          <a:blip r:embed="rId3"/>
          <a:stretch>
            <a:fillRect/>
          </a:stretch>
        </p:blipFill>
        <p:spPr>
          <a:xfrm>
            <a:off x="2023304" y="3075335"/>
            <a:ext cx="7239000" cy="2581275"/>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2B566528-1B12-4246-9431-5C2D7D081168}"/>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5" name="Group 14">
            <a:extLst>
              <a:ext uri="{FF2B5EF4-FFF2-40B4-BE49-F238E27FC236}">
                <a16:creationId xmlns:a16="http://schemas.microsoft.com/office/drawing/2014/main" id="{287F69AB-2350-44E3-9076-00265B93F313}"/>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flipH="1">
            <a:off x="0" y="1"/>
            <a:ext cx="972709" cy="1935307"/>
            <a:chOff x="10918968" y="713127"/>
            <a:chExt cx="1273032" cy="2532832"/>
          </a:xfrm>
        </p:grpSpPr>
        <p:sp>
          <p:nvSpPr>
            <p:cNvPr id="16" name="Rectangle 15">
              <a:extLst>
                <a:ext uri="{FF2B5EF4-FFF2-40B4-BE49-F238E27FC236}">
                  <a16:creationId xmlns:a16="http://schemas.microsoft.com/office/drawing/2014/main" id="{D70652AA-1C81-481C-856B-90371437540F}"/>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Isosceles Triangle 16">
              <a:extLst>
                <a:ext uri="{FF2B5EF4-FFF2-40B4-BE49-F238E27FC236}">
                  <a16:creationId xmlns:a16="http://schemas.microsoft.com/office/drawing/2014/main" id="{A2FF99B6-37BA-4650-B01D-799F02E31EB7}"/>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8" name="Title 1">
            <a:extLst>
              <a:ext uri="{FF2B5EF4-FFF2-40B4-BE49-F238E27FC236}">
                <a16:creationId xmlns:a16="http://schemas.microsoft.com/office/drawing/2014/main" id="{952C2E9C-C6BE-40BD-A406-CFB441363CBA}"/>
              </a:ext>
            </a:extLst>
          </p:cNvPr>
          <p:cNvSpPr txBox="1">
            <a:spLocks/>
          </p:cNvSpPr>
          <p:nvPr/>
        </p:nvSpPr>
        <p:spPr>
          <a:xfrm>
            <a:off x="643467" y="321734"/>
            <a:ext cx="10905066" cy="1135737"/>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600" kern="1200" dirty="0">
                <a:solidFill>
                  <a:srgbClr val="0B49CB"/>
                </a:solidFill>
                <a:latin typeface="Abadi" panose="020B0604020104020204" pitchFamily="34" charset="0"/>
                <a:ea typeface="+mj-ea"/>
                <a:cs typeface="+mj-cs"/>
              </a:rPr>
              <a:t>Rank Landing Outcomes Between 2010-06-04 and 2017-03-20</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44052" y="1782981"/>
            <a:ext cx="4004479" cy="4393982"/>
          </a:xfrm>
          <a:prstGeom prst="rect">
            <a:avLst/>
          </a:prstGeom>
        </p:spPr>
        <p:txBody>
          <a:bodyPr vert="horz" lIns="91440" tIns="45720" rIns="91440" bIns="45720" rtlCol="0">
            <a:normAutofit/>
          </a:bodyPr>
          <a:lstStyle/>
          <a:p>
            <a:pPr>
              <a:spcBef>
                <a:spcPts val="1400"/>
              </a:spcBef>
            </a:pPr>
            <a:r>
              <a:rPr lang="en-US" sz="2000" dirty="0">
                <a:latin typeface="Abadi" panose="020B0604020104020204" pitchFamily="34" charset="0"/>
              </a:rPr>
              <a:t>We selected Landing outcomes and the </a:t>
            </a:r>
            <a:r>
              <a:rPr lang="en-US" sz="2000" b="1" dirty="0">
                <a:latin typeface="Abadi" panose="020B0604020104020204" pitchFamily="34" charset="0"/>
              </a:rPr>
              <a:t>COUNT</a:t>
            </a:r>
            <a:r>
              <a:rPr lang="en-US" sz="2000" dirty="0">
                <a:latin typeface="Abadi" panose="020B0604020104020204" pitchFamily="34" charset="0"/>
              </a:rPr>
              <a:t> of landing outcomes from the data and used the </a:t>
            </a:r>
            <a:r>
              <a:rPr lang="en-US" sz="2000" b="1" dirty="0">
                <a:latin typeface="Abadi" panose="020B0604020104020204" pitchFamily="34" charset="0"/>
              </a:rPr>
              <a:t>WHERE</a:t>
            </a:r>
            <a:r>
              <a:rPr lang="en-US" sz="2000" dirty="0">
                <a:latin typeface="Abadi" panose="020B0604020104020204" pitchFamily="34" charset="0"/>
              </a:rPr>
              <a:t> clause to filter for landing outcomes </a:t>
            </a:r>
            <a:r>
              <a:rPr lang="en-US" sz="2000" b="1" dirty="0">
                <a:latin typeface="Abadi" panose="020B0604020104020204" pitchFamily="34" charset="0"/>
              </a:rPr>
              <a:t>BETWEEN</a:t>
            </a:r>
            <a:r>
              <a:rPr lang="en-US" sz="2000" dirty="0">
                <a:latin typeface="Abadi" panose="020B0604020104020204" pitchFamily="34" charset="0"/>
              </a:rPr>
              <a:t> 2010-06-04 to 2010-03-20.</a:t>
            </a:r>
          </a:p>
          <a:p>
            <a:pPr>
              <a:spcBef>
                <a:spcPts val="1400"/>
              </a:spcBef>
            </a:pPr>
            <a:r>
              <a:rPr lang="en-US" sz="2000" dirty="0">
                <a:latin typeface="Abadi" panose="020B0604020104020204" pitchFamily="34" charset="0"/>
              </a:rPr>
              <a:t>We applied the </a:t>
            </a:r>
            <a:r>
              <a:rPr lang="en-US" sz="2000" b="1" dirty="0">
                <a:latin typeface="Abadi" panose="020B0604020104020204" pitchFamily="34" charset="0"/>
              </a:rPr>
              <a:t>GROUP BY </a:t>
            </a:r>
            <a:r>
              <a:rPr lang="en-US" sz="2000" dirty="0">
                <a:latin typeface="Abadi" panose="020B0604020104020204" pitchFamily="34" charset="0"/>
              </a:rPr>
              <a:t>clause to group the landing outcomes and the </a:t>
            </a:r>
            <a:r>
              <a:rPr lang="en-US" sz="2000" b="1" dirty="0">
                <a:latin typeface="Abadi" panose="020B0604020104020204" pitchFamily="34" charset="0"/>
              </a:rPr>
              <a:t>ORDER BY </a:t>
            </a:r>
            <a:r>
              <a:rPr lang="en-US" sz="2000" dirty="0">
                <a:latin typeface="Abadi" panose="020B0604020104020204" pitchFamily="34" charset="0"/>
              </a:rPr>
              <a:t>clause to order the grouped landing outcome in descending order.</a:t>
            </a:r>
          </a:p>
          <a:p>
            <a:pPr>
              <a:spcBef>
                <a:spcPts val="1400"/>
              </a:spcBef>
            </a:pPr>
            <a:endParaRPr lang="en-US" sz="2000" dirty="0"/>
          </a:p>
        </p:txBody>
      </p:sp>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8805332"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33</a:t>
            </a:fld>
            <a:endParaRPr lang="en-US" sz="1200">
              <a:solidFill>
                <a:schemeClr val="tx1">
                  <a:tint val="75000"/>
                </a:schemeClr>
              </a:solidFill>
              <a:latin typeface="+mn-lt"/>
            </a:endParaRPr>
          </a:p>
        </p:txBody>
      </p:sp>
      <p:grpSp>
        <p:nvGrpSpPr>
          <p:cNvPr id="19" name="Group 18">
            <a:extLst>
              <a:ext uri="{FF2B5EF4-FFF2-40B4-BE49-F238E27FC236}">
                <a16:creationId xmlns:a16="http://schemas.microsoft.com/office/drawing/2014/main" id="{3EA7D759-6BEF-4CBD-A325-BCFA77832B3F}"/>
              </a:ext>
              <a:ext uri="{C183D7F6-B498-43B3-948B-1728B52AA6E4}">
                <adec:decorative xmlns:adec="http://schemas.microsoft.com/office/drawing/2017/decorative" xmlns=""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177940" y="4601497"/>
            <a:ext cx="1014060" cy="2017580"/>
            <a:chOff x="11177940" y="4601497"/>
            <a:chExt cx="1014060" cy="2017580"/>
          </a:xfrm>
        </p:grpSpPr>
        <p:sp>
          <p:nvSpPr>
            <p:cNvPr id="20" name="Isosceles Triangle 19">
              <a:extLst>
                <a:ext uri="{FF2B5EF4-FFF2-40B4-BE49-F238E27FC236}">
                  <a16:creationId xmlns:a16="http://schemas.microsoft.com/office/drawing/2014/main" id="{317405EC-53E3-473A-8B42-B9475D057B66}"/>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16200000" flipH="1">
              <a:off x="1067618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03F2370-11B5-4E16-8AE5-B4854408B401}"/>
                </a:ext>
                <a:ext uri="{C183D7F6-B498-43B3-948B-1728B52AA6E4}">
                  <adec:decorative xmlns:adec="http://schemas.microsoft.com/office/drawing/2017/decorative" xmlns="" val="1"/>
                </a:ext>
              </a:extLst>
            </p:cNvPr>
            <p:cNvSpPr/>
            <p:nvPr>
              <p:extLst>
                <p:ext uri="{386F3935-93C4-4BCD-93E2-E3B085C9AB24}">
                  <p16:designElem xmlns:p16="http://schemas.microsoft.com/office/powerpoint/2015/main" val="1"/>
                </p:ext>
              </p:extLst>
            </p:nvPr>
          </p:nvSpPr>
          <p:spPr>
            <a:xfrm rot="2700000">
              <a:off x="1127850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6" name="Picture 5">
            <a:extLst>
              <a:ext uri="{FF2B5EF4-FFF2-40B4-BE49-F238E27FC236}">
                <a16:creationId xmlns:a16="http://schemas.microsoft.com/office/drawing/2014/main" id="{0AB630D8-82BB-40F8-A239-7FACF3C98F33}"/>
              </a:ext>
            </a:extLst>
          </p:cNvPr>
          <p:cNvPicPr>
            <a:picLocks noChangeAspect="1"/>
          </p:cNvPicPr>
          <p:nvPr/>
        </p:nvPicPr>
        <p:blipFill>
          <a:blip r:embed="rId2"/>
          <a:stretch>
            <a:fillRect/>
          </a:stretch>
        </p:blipFill>
        <p:spPr>
          <a:xfrm>
            <a:off x="776008" y="1589360"/>
            <a:ext cx="6124575" cy="4295775"/>
          </a:xfrm>
          <a:prstGeom prst="rect">
            <a:avLst/>
          </a:prstGeom>
        </p:spPr>
      </p:pic>
    </p:spTree>
    <p:extLst>
      <p:ext uri="{BB962C8B-B14F-4D97-AF65-F5344CB8AC3E}">
        <p14:creationId xmlns:p14="http://schemas.microsoft.com/office/powerpoint/2010/main" val="32362391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a:extLst>
              <a:ext uri="{FF2B5EF4-FFF2-40B4-BE49-F238E27FC236}">
                <a16:creationId xmlns:a16="http://schemas.microsoft.com/office/drawing/2014/main" id="{470AB9A3-B553-4971-BB03-177421E4971B}"/>
              </a:ext>
            </a:extLst>
          </p:cNvPr>
          <p:cNvPicPr>
            <a:picLocks noGrp="1" noChangeAspect="1"/>
          </p:cNvPicPr>
          <p:nvPr>
            <p:ph idx="4294967295"/>
          </p:nvPr>
        </p:nvPicPr>
        <p:blipFill>
          <a:blip r:embed="rId3"/>
          <a:stretch>
            <a:fillRect/>
          </a:stretch>
        </p:blipFill>
        <p:spPr>
          <a:xfrm>
            <a:off x="770011" y="1308538"/>
            <a:ext cx="10515600" cy="4717035"/>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a:extLst>
              <a:ext uri="{FF2B5EF4-FFF2-40B4-BE49-F238E27FC236}">
                <a16:creationId xmlns:a16="http://schemas.microsoft.com/office/drawing/2014/main" id="{545859BE-C488-4415-B455-A8E223C13405}"/>
              </a:ext>
            </a:extLst>
          </p:cNvPr>
          <p:cNvPicPr>
            <a:picLocks noGrp="1" noChangeAspect="1"/>
          </p:cNvPicPr>
          <p:nvPr>
            <p:ph idx="4294967295"/>
          </p:nvPr>
        </p:nvPicPr>
        <p:blipFill>
          <a:blip r:embed="rId3"/>
          <a:stretch>
            <a:fillRect/>
          </a:stretch>
        </p:blipFill>
        <p:spPr>
          <a:xfrm>
            <a:off x="770011" y="1253472"/>
            <a:ext cx="10687962" cy="4772101"/>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a:extLst>
              <a:ext uri="{FF2B5EF4-FFF2-40B4-BE49-F238E27FC236}">
                <a16:creationId xmlns:a16="http://schemas.microsoft.com/office/drawing/2014/main" id="{6E1784D2-4EB3-4F23-A05A-978BAA2AC218}"/>
              </a:ext>
            </a:extLst>
          </p:cNvPr>
          <p:cNvPicPr>
            <a:picLocks noGrp="1" noChangeAspect="1"/>
          </p:cNvPicPr>
          <p:nvPr>
            <p:ph idx="4294967295"/>
          </p:nvPr>
        </p:nvPicPr>
        <p:blipFill>
          <a:blip r:embed="rId2"/>
          <a:stretch>
            <a:fillRect/>
          </a:stretch>
        </p:blipFill>
        <p:spPr>
          <a:xfrm>
            <a:off x="770010" y="1362318"/>
            <a:ext cx="10092431" cy="5064893"/>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073DE17-0FF5-4595-A4F2-B52421CEC018}"/>
              </a:ext>
            </a:extLst>
          </p:cNvPr>
          <p:cNvPicPr>
            <a:picLocks noGrp="1" noChangeAspect="1"/>
          </p:cNvPicPr>
          <p:nvPr>
            <p:ph idx="4294967295"/>
          </p:nvPr>
        </p:nvPicPr>
        <p:blipFill>
          <a:blip r:embed="rId3"/>
          <a:stretch>
            <a:fillRect/>
          </a:stretch>
        </p:blipFill>
        <p:spPr>
          <a:xfrm>
            <a:off x="752019" y="1454291"/>
            <a:ext cx="10687962" cy="4772101"/>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714772" y="6226392"/>
            <a:ext cx="2743200" cy="401638"/>
          </a:xfrm>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530575"/>
            <a:ext cx="9766360" cy="44949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lgn="just">
              <a:spcBef>
                <a:spcPts val="1400"/>
              </a:spcBef>
              <a:buNone/>
            </a:pPr>
            <a:r>
              <a:rPr lang="en-US" sz="1800" dirty="0">
                <a:solidFill>
                  <a:schemeClr val="accent3">
                    <a:lumMod val="25000"/>
                  </a:schemeClr>
                </a:solidFill>
                <a:latin typeface="Abadi" panose="020B0604020104020204" pitchFamily="34" charset="0"/>
              </a:rPr>
              <a:t>On its website, Space X promotes Falcon 9 rocket launches for 62 million dollars; other suppliers charge upwards of 165 million dollars for each launch. A large portion of the savings is due to Space X's ability to reuse the first stage. So, if we can figure out whether the first stage will land, we can figure out how much a launch will cost. If another business wishes to submit a proposal for a rocket launch against space X, they can use this information. The project's objective is to build a pipeline for machine learning that can forecast if the initial stage will land successfully</a:t>
            </a:r>
            <a:r>
              <a:rPr lang="en-US" sz="1800" dirty="0" smtClean="0">
                <a:solidFill>
                  <a:schemeClr val="accent3">
                    <a:lumMod val="25000"/>
                  </a:schemeClr>
                </a:solidFill>
                <a:latin typeface="Abadi" panose="020B0604020104020204" pitchFamily="34" charset="0"/>
              </a:rPr>
              <a:t>.</a:t>
            </a:r>
          </a:p>
          <a:p>
            <a:pPr marL="457200" lvl="1" indent="0" algn="just">
              <a:spcBef>
                <a:spcPts val="1400"/>
              </a:spcBef>
              <a:buNone/>
            </a:pPr>
            <a:r>
              <a:rPr lang="en-US" sz="2200" dirty="0" smtClean="0">
                <a:solidFill>
                  <a:schemeClr val="accent3">
                    <a:lumMod val="25000"/>
                  </a:schemeClr>
                </a:solidFill>
                <a:latin typeface="Abadi" panose="020B0604020104020204" pitchFamily="34" charset="0"/>
              </a:rPr>
              <a:t>Problems you want to find answers</a:t>
            </a:r>
          </a:p>
          <a:p>
            <a:pPr lvl="1">
              <a:spcBef>
                <a:spcPts val="1400"/>
              </a:spcBef>
              <a:buFontTx/>
              <a:buChar char="-"/>
            </a:pPr>
            <a:r>
              <a:rPr lang="en-US" sz="1800" dirty="0">
                <a:solidFill>
                  <a:schemeClr val="accent3">
                    <a:lumMod val="25000"/>
                  </a:schemeClr>
                </a:solidFill>
                <a:latin typeface="Abadi" panose="020B0604020104020204" pitchFamily="34" charset="0"/>
              </a:rPr>
              <a:t>What elements determine whether the rocket will successfully land</a:t>
            </a:r>
            <a:r>
              <a:rPr lang="en-US" sz="1800" dirty="0" smtClean="0">
                <a:solidFill>
                  <a:schemeClr val="accent3">
                    <a:lumMod val="25000"/>
                  </a:schemeClr>
                </a:solidFill>
                <a:latin typeface="Abadi" panose="020B0604020104020204" pitchFamily="34" charset="0"/>
              </a:rPr>
              <a:t>?</a:t>
            </a:r>
          </a:p>
          <a:p>
            <a:pPr lvl="1">
              <a:spcBef>
                <a:spcPts val="1400"/>
              </a:spcBef>
              <a:buFontTx/>
              <a:buChar char="-"/>
            </a:pPr>
            <a:r>
              <a:rPr lang="en-US" sz="1800" dirty="0" smtClean="0">
                <a:solidFill>
                  <a:schemeClr val="accent3">
                    <a:lumMod val="25000"/>
                  </a:schemeClr>
                </a:solidFill>
                <a:latin typeface="Abadi" panose="020B0604020104020204" pitchFamily="34" charset="0"/>
              </a:rPr>
              <a:t>the </a:t>
            </a:r>
            <a:r>
              <a:rPr lang="en-US" sz="1800" dirty="0">
                <a:solidFill>
                  <a:schemeClr val="accent3">
                    <a:lumMod val="25000"/>
                  </a:schemeClr>
                </a:solidFill>
                <a:latin typeface="Abadi" panose="020B0604020104020204" pitchFamily="34" charset="0"/>
              </a:rPr>
              <a:t>interplay of numerous factors that affects the likelihood of a successful landing.</a:t>
            </a:r>
            <a:endParaRPr lang="en-US" sz="1800" dirty="0">
              <a:solidFill>
                <a:schemeClr val="accent3">
                  <a:lumMod val="25000"/>
                </a:schemeClr>
              </a:solidFill>
              <a:latin typeface="Abadi" panose="020B0604020104020204" pitchFamily="34" charset="0"/>
            </a:endParaRPr>
          </a:p>
          <a:p>
            <a:pPr lvl="1">
              <a:spcBef>
                <a:spcPts val="1400"/>
              </a:spcBef>
              <a:buFontTx/>
              <a:buChar char="-"/>
            </a:pPr>
            <a:r>
              <a:rPr lang="en-US" sz="1800" dirty="0">
                <a:solidFill>
                  <a:schemeClr val="accent3">
                    <a:lumMod val="25000"/>
                  </a:schemeClr>
                </a:solidFill>
                <a:latin typeface="Abadi" panose="020B0604020104020204" pitchFamily="34" charset="0"/>
              </a:rPr>
              <a:t>What operational requirements must exist for a landing program to be successful?.</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C2AB105-08B3-4384-941B-B102B9F85DF4}"/>
              </a:ext>
            </a:extLst>
          </p:cNvPr>
          <p:cNvPicPr>
            <a:picLocks noGrp="1" noChangeAspect="1"/>
          </p:cNvPicPr>
          <p:nvPr>
            <p:ph idx="4294967295"/>
          </p:nvPr>
        </p:nvPicPr>
        <p:blipFill>
          <a:blip r:embed="rId2"/>
          <a:stretch>
            <a:fillRect/>
          </a:stretch>
        </p:blipFill>
        <p:spPr>
          <a:xfrm>
            <a:off x="2123100" y="1242623"/>
            <a:ext cx="7790783" cy="444074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40</a:t>
            </a:fld>
            <a:endParaRPr lang="en-US" sz="1200">
              <a:solidFill>
                <a:schemeClr val="tx1">
                  <a:tint val="75000"/>
                </a:schemeClr>
              </a:solidFill>
              <a:latin typeface="+mn-lt"/>
            </a:endParaRPr>
          </a:p>
        </p:txBody>
      </p:sp>
      <p:sp>
        <p:nvSpPr>
          <p:cNvPr id="26" name="Title 1">
            <a:extLst>
              <a:ext uri="{FF2B5EF4-FFF2-40B4-BE49-F238E27FC236}">
                <a16:creationId xmlns:a16="http://schemas.microsoft.com/office/drawing/2014/main" id="{B13EB6D9-4C4B-45DF-8FAE-DB400E38C812}"/>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4D271BF5-BAA1-4CEB-A575-76A097FABBBA}"/>
              </a:ext>
            </a:extLst>
          </p:cNvPr>
          <p:cNvSpPr txBox="1">
            <a:spLocks/>
          </p:cNvSpPr>
          <p:nvPr/>
        </p:nvSpPr>
        <p:spPr>
          <a:xfrm>
            <a:off x="838199" y="291090"/>
            <a:ext cx="10515599" cy="932688"/>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2500" kern="1200" dirty="0">
                <a:solidFill>
                  <a:srgbClr val="0B49CB"/>
                </a:solidFill>
                <a:latin typeface="Abadi" panose="020B0604020104020204" pitchFamily="34" charset="0"/>
                <a:ea typeface="+mj-ea"/>
                <a:cs typeface="+mj-cs"/>
              </a:rPr>
              <a:t>Scatter plot of Payload vs Launch Outcome for all sites, with different payload selected in the range slider</a:t>
            </a:r>
          </a:p>
        </p:txBody>
      </p:sp>
      <p:sp>
        <p:nvSpPr>
          <p:cNvPr id="17" name="Rectangle 16">
            <a:extLst>
              <a:ext uri="{FF2B5EF4-FFF2-40B4-BE49-F238E27FC236}">
                <a16:creationId xmlns:a16="http://schemas.microsoft.com/office/drawing/2014/main" id="{F170E346-B98B-43A6-A4DA-D36FF63284B3}"/>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032938" y="-6032938"/>
            <a:ext cx="126124" cy="12192000"/>
          </a:xfrm>
          <a:prstGeom prst="rect">
            <a:avLst/>
          </a:prstGeom>
          <a:solidFill>
            <a:srgbClr val="4472C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pic>
        <p:nvPicPr>
          <p:cNvPr id="4" name="Content Placeholder 3" descr="Graphical user interface, application&#10;&#10;Description automatically generated">
            <a:extLst>
              <a:ext uri="{FF2B5EF4-FFF2-40B4-BE49-F238E27FC236}">
                <a16:creationId xmlns:a16="http://schemas.microsoft.com/office/drawing/2014/main" id="{E7D9358F-78D4-4E85-84A7-02D5123A0571}"/>
              </a:ext>
            </a:extLst>
          </p:cNvPr>
          <p:cNvPicPr>
            <a:picLocks noGrp="1" noChangeAspect="1"/>
          </p:cNvPicPr>
          <p:nvPr>
            <p:ph idx="4294967295"/>
          </p:nvPr>
        </p:nvPicPr>
        <p:blipFill>
          <a:blip r:embed="rId2"/>
          <a:stretch>
            <a:fillRect/>
          </a:stretch>
        </p:blipFill>
        <p:spPr>
          <a:xfrm>
            <a:off x="838200" y="2191367"/>
            <a:ext cx="10515599" cy="3785614"/>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smtClean="0">
                <a:solidFill>
                  <a:schemeClr val="tx1">
                    <a:tint val="75000"/>
                  </a:schemeClr>
                </a:solidFill>
                <a:latin typeface="+mn-lt"/>
              </a:rPr>
              <a:pPr>
                <a:spcAft>
                  <a:spcPts val="600"/>
                </a:spcAft>
              </a:pPr>
              <a:t>41</a:t>
            </a:fld>
            <a:endParaRPr lang="en-US" sz="1200">
              <a:solidFill>
                <a:schemeClr val="tx1">
                  <a:tint val="75000"/>
                </a:schemeClr>
              </a:solidFill>
              <a:latin typeface="+mn-lt"/>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2550BE34-C2B8-49B8-8519-67A8CAD51AE9}"/>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6" name="Rectangle 15">
            <a:extLst>
              <a:ext uri="{FF2B5EF4-FFF2-40B4-BE49-F238E27FC236}">
                <a16:creationId xmlns:a16="http://schemas.microsoft.com/office/drawing/2014/main" id="{A7457DD9-5A45-400A-AB4B-4B4EDECA25F1}"/>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1046746" y="586822"/>
            <a:ext cx="3560252" cy="164592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3700" kern="1200" dirty="0">
                <a:solidFill>
                  <a:srgbClr val="0B49CB"/>
                </a:solidFill>
                <a:latin typeface="Abadi" panose="020B0604020104020204" pitchFamily="34" charset="0"/>
                <a:ea typeface="+mj-ea"/>
                <a:cs typeface="+mj-cs"/>
              </a:rPr>
              <a:t>Classification Accuracy</a:t>
            </a:r>
          </a:p>
        </p:txBody>
      </p:sp>
      <p:sp>
        <p:nvSpPr>
          <p:cNvPr id="18" name="Rectangle 17">
            <a:extLst>
              <a:ext uri="{FF2B5EF4-FFF2-40B4-BE49-F238E27FC236}">
                <a16:creationId xmlns:a16="http://schemas.microsoft.com/office/drawing/2014/main" id="{441CF7D6-A660-431A-B0BB-140A0D5556B6}"/>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20" name="Rectangle 19">
            <a:extLst>
              <a:ext uri="{FF2B5EF4-FFF2-40B4-BE49-F238E27FC236}">
                <a16:creationId xmlns:a16="http://schemas.microsoft.com/office/drawing/2014/main" id="{0570A85B-3810-4F95-97B0-CBF4CCDB381C}"/>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351164" y="586822"/>
            <a:ext cx="6002636" cy="1645920"/>
          </a:xfrm>
          <a:prstGeom prst="rect">
            <a:avLst/>
          </a:prstGeom>
        </p:spPr>
        <p:txBody>
          <a:bodyPr vert="horz" lIns="91440" tIns="45720" rIns="91440" bIns="45720" rtlCol="0" anchor="ctr">
            <a:normAutofit/>
          </a:bodyPr>
          <a:lstStyle/>
          <a:p>
            <a:pPr>
              <a:spcBef>
                <a:spcPts val="1400"/>
              </a:spcBef>
            </a:pPr>
            <a:r>
              <a:rPr lang="en-US" sz="2200" dirty="0">
                <a:latin typeface="Abadi" panose="020B0604020104020204" pitchFamily="34" charset="0"/>
              </a:rPr>
              <a:t>The decision tree classifier is the model with the highest classification accuracy</a:t>
            </a:r>
          </a:p>
          <a:p>
            <a:pPr>
              <a:spcBef>
                <a:spcPts val="1400"/>
              </a:spcBef>
            </a:pPr>
            <a:endParaRPr lang="en-US" sz="1800" dirty="0"/>
          </a:p>
        </p:txBody>
      </p:sp>
      <p:pic>
        <p:nvPicPr>
          <p:cNvPr id="3" name="Picture 2">
            <a:extLst>
              <a:ext uri="{FF2B5EF4-FFF2-40B4-BE49-F238E27FC236}">
                <a16:creationId xmlns:a16="http://schemas.microsoft.com/office/drawing/2014/main" id="{4125DC3F-06C6-4F66-ADB5-43E9E2294DD9}"/>
              </a:ext>
            </a:extLst>
          </p:cNvPr>
          <p:cNvPicPr>
            <a:picLocks noChangeAspect="1"/>
          </p:cNvPicPr>
          <p:nvPr/>
        </p:nvPicPr>
        <p:blipFill>
          <a:blip r:embed="rId2"/>
          <a:stretch>
            <a:fillRect/>
          </a:stretch>
        </p:blipFill>
        <p:spPr>
          <a:xfrm>
            <a:off x="557784" y="2815221"/>
            <a:ext cx="11164824" cy="3321534"/>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lumMod val="50000"/>
                    <a:lumOff val="50000"/>
                  </a:schemeClr>
                </a:solidFill>
                <a:latin typeface="+mn-lt"/>
              </a:rPr>
              <a:pPr>
                <a:spcAft>
                  <a:spcPts val="600"/>
                </a:spcAft>
              </a:pPr>
              <a:t>43</a:t>
            </a:fld>
            <a:endParaRPr lang="en-US" sz="1200">
              <a:solidFill>
                <a:schemeClr val="tx1">
                  <a:lumMod val="50000"/>
                  <a:lumOff val="50000"/>
                </a:schemeClr>
              </a:solidFill>
              <a:latin typeface="+mn-lt"/>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5791563"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D67EECC3-6329-4484-B1EE-3EBEB590740D}"/>
              </a:ext>
            </a:extLst>
          </p:cNvPr>
          <p:cNvPicPr>
            <a:picLocks noChangeAspect="1"/>
          </p:cNvPicPr>
          <p:nvPr/>
        </p:nvPicPr>
        <p:blipFill>
          <a:blip r:embed="rId3"/>
          <a:stretch>
            <a:fillRect/>
          </a:stretch>
        </p:blipFill>
        <p:spPr>
          <a:xfrm>
            <a:off x="6561574" y="1880339"/>
            <a:ext cx="4281910" cy="3097321"/>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507254"/>
            <a:ext cx="10515600" cy="4518320"/>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The success rate at a launch site increases with the size of the flight quantity</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Beginning </a:t>
            </a:r>
            <a:r>
              <a:rPr lang="en-US" sz="2200" dirty="0">
                <a:solidFill>
                  <a:schemeClr val="accent3">
                    <a:lumMod val="25000"/>
                  </a:schemeClr>
                </a:solidFill>
                <a:latin typeface="Abadi" panose="020B0604020104020204" pitchFamily="34" charset="0"/>
              </a:rPr>
              <a:t>in 2013, the launch success rate will rise through 2020</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success rate was highest for ES-L1, GEO, HEO, SSO, and VLEO </a:t>
            </a:r>
            <a:r>
              <a:rPr lang="en-US" sz="2200" dirty="0" err="1">
                <a:solidFill>
                  <a:schemeClr val="accent3">
                    <a:lumMod val="25000"/>
                  </a:schemeClr>
                </a:solidFill>
                <a:latin typeface="Abadi" panose="020B0604020104020204" pitchFamily="34" charset="0"/>
              </a:rPr>
              <a:t>orbits.Of</a:t>
            </a:r>
            <a:r>
              <a:rPr lang="en-US" sz="2200" dirty="0">
                <a:solidFill>
                  <a:schemeClr val="accent3">
                    <a:lumMod val="25000"/>
                  </a:schemeClr>
                </a:solidFill>
                <a:latin typeface="Abadi" panose="020B0604020104020204" pitchFamily="34" charset="0"/>
              </a:rPr>
              <a:t> all the sites, KSC LC-39A had the most prosperous launches</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most effective machine learning approach for this task is the decision tree classifier.</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gathered through scraping Wikipedia's website and the </a:t>
            </a:r>
            <a:r>
              <a:rPr lang="en-US" sz="7600" dirty="0" err="1">
                <a:solidFill>
                  <a:schemeClr val="bg2">
                    <a:lumMod val="50000"/>
                  </a:schemeClr>
                </a:solidFill>
                <a:latin typeface="Abadi"/>
              </a:rPr>
              <a:t>SpaceX</a:t>
            </a:r>
            <a:r>
              <a:rPr lang="en-US" sz="7600" dirty="0">
                <a:solidFill>
                  <a:schemeClr val="bg2">
                    <a:lumMod val="50000"/>
                  </a:schemeClr>
                </a:solidFill>
                <a:latin typeface="Abadi"/>
              </a:rPr>
              <a:t> API. </a:t>
            </a:r>
            <a:r>
              <a:rPr lang="en-US" sz="7600" dirty="0">
                <a:solidFill>
                  <a:schemeClr val="bg2">
                    <a:lumMod val="50000"/>
                  </a:schemeClr>
                </a:solidFill>
                <a:latin typeface="Abadi"/>
              </a:rPr>
              <a:t>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We used one-hot encoding for categorical features.</a:t>
            </a:r>
            <a:endParaRPr lang="en-US" sz="7600" dirty="0" smtClean="0">
              <a:solidFill>
                <a:schemeClr val="bg2">
                  <a:lumMod val="50000"/>
                </a:schemeClr>
              </a:solidFill>
              <a:latin typeface="Abadi"/>
            </a:endParaRPr>
          </a:p>
          <a:p>
            <a:pPr>
              <a:lnSpc>
                <a:spcPct val="120000"/>
              </a:lnSpc>
              <a:spcBef>
                <a:spcPts val="1400"/>
              </a:spcBef>
            </a:pPr>
            <a:r>
              <a:rPr lang="en-US" sz="8800" dirty="0" smtClean="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smtClean="0">
                <a:solidFill>
                  <a:schemeClr val="accent3">
                    <a:lumMod val="25000"/>
                  </a:schemeClr>
                </a:solidFill>
                <a:latin typeface="Abadi"/>
              </a:rPr>
              <a:t>Perform </a:t>
            </a:r>
            <a:r>
              <a:rPr lang="en-US" sz="8800" dirty="0">
                <a:solidFill>
                  <a:schemeClr val="accent3">
                    <a:lumMod val="25000"/>
                  </a:schemeClr>
                </a:solidFill>
                <a:latin typeface="Abadi"/>
              </a:rPr>
              <a:t>interactive visual analytics using Folium and Plotly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How to build, tune, evaluate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03131"/>
            <a:ext cx="10218555" cy="4773832"/>
          </a:xfrm>
          <a:prstGeom prst="rect">
            <a:avLst/>
          </a:prstGeom>
        </p:spPr>
        <p:txBody>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collected using various methods</a:t>
            </a:r>
          </a:p>
          <a:p>
            <a:pPr lvl="1" algn="just">
              <a:lnSpc>
                <a:spcPct val="100000"/>
              </a:lnSpc>
              <a:spcBef>
                <a:spcPts val="1400"/>
              </a:spcBef>
              <a:buFontTx/>
              <a:buChar char="-"/>
            </a:pPr>
            <a:r>
              <a:rPr lang="en-US" sz="1900" dirty="0">
                <a:solidFill>
                  <a:schemeClr val="accent3">
                    <a:lumMod val="25000"/>
                  </a:schemeClr>
                </a:solidFill>
                <a:latin typeface="Abadi" panose="020B0604020104020204" pitchFamily="34" charset="0"/>
              </a:rPr>
              <a:t>Utilizing a get call to the </a:t>
            </a:r>
            <a:r>
              <a:rPr lang="en-US" sz="1900" dirty="0" err="1">
                <a:solidFill>
                  <a:schemeClr val="accent3">
                    <a:lumMod val="25000"/>
                  </a:schemeClr>
                </a:solidFill>
                <a:latin typeface="Abadi" panose="020B0604020104020204" pitchFamily="34" charset="0"/>
              </a:rPr>
              <a:t>SpaceX</a:t>
            </a:r>
            <a:r>
              <a:rPr lang="en-US" sz="1900" dirty="0">
                <a:solidFill>
                  <a:schemeClr val="accent3">
                    <a:lumMod val="25000"/>
                  </a:schemeClr>
                </a:solidFill>
                <a:latin typeface="Abadi" panose="020B0604020104020204" pitchFamily="34" charset="0"/>
              </a:rPr>
              <a:t> API, data was gathered</a:t>
            </a:r>
            <a:r>
              <a:rPr lang="en-US" sz="1900" dirty="0" smtClean="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smtClean="0">
                <a:solidFill>
                  <a:schemeClr val="accent3">
                    <a:lumMod val="25000"/>
                  </a:schemeClr>
                </a:solidFill>
                <a:latin typeface="Abadi" panose="020B0604020104020204" pitchFamily="34" charset="0"/>
              </a:rPr>
              <a:t>Next</a:t>
            </a:r>
            <a:r>
              <a:rPr lang="en-US" sz="1900" dirty="0">
                <a:solidFill>
                  <a:schemeClr val="accent3">
                    <a:lumMod val="25000"/>
                  </a:schemeClr>
                </a:solidFill>
                <a:latin typeface="Abadi" panose="020B0604020104020204" pitchFamily="34" charset="0"/>
              </a:rPr>
              <a:t>, we used </a:t>
            </a:r>
            <a:r>
              <a:rPr lang="en-US" sz="1900" dirty="0" err="1">
                <a:solidFill>
                  <a:schemeClr val="accent3">
                    <a:lumMod val="25000"/>
                  </a:schemeClr>
                </a:solidFill>
                <a:latin typeface="Abadi" panose="020B0604020104020204" pitchFamily="34" charset="0"/>
              </a:rPr>
              <a:t>the.json</a:t>
            </a:r>
            <a:r>
              <a:rPr lang="en-US" sz="1900" dirty="0">
                <a:solidFill>
                  <a:schemeClr val="accent3">
                    <a:lumMod val="25000"/>
                  </a:schemeClr>
                </a:solidFill>
                <a:latin typeface="Abadi" panose="020B0604020104020204" pitchFamily="34" charset="0"/>
              </a:rPr>
              <a:t>() function call to decode the response's content as JSON and </a:t>
            </a:r>
            <a:r>
              <a:rPr lang="en-US" sz="1900" dirty="0" err="1">
                <a:solidFill>
                  <a:schemeClr val="accent3">
                    <a:lumMod val="25000"/>
                  </a:schemeClr>
                </a:solidFill>
                <a:latin typeface="Abadi" panose="020B0604020104020204" pitchFamily="34" charset="0"/>
              </a:rPr>
              <a:t>the.json</a:t>
            </a:r>
            <a:r>
              <a:rPr lang="en-US" sz="1900" dirty="0">
                <a:solidFill>
                  <a:schemeClr val="accent3">
                    <a:lumMod val="25000"/>
                  </a:schemeClr>
                </a:solidFill>
                <a:latin typeface="Abadi" panose="020B0604020104020204" pitchFamily="34" charset="0"/>
              </a:rPr>
              <a:t> normalize function call to convert it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a:t>
            </a:r>
            <a:r>
              <a:rPr lang="en-US" sz="1900" dirty="0" smtClean="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smtClean="0">
                <a:solidFill>
                  <a:schemeClr val="accent3">
                    <a:lumMod val="25000"/>
                  </a:schemeClr>
                </a:solidFill>
                <a:latin typeface="Abadi" panose="020B0604020104020204" pitchFamily="34" charset="0"/>
              </a:rPr>
              <a:t>The </a:t>
            </a:r>
            <a:r>
              <a:rPr lang="en-US" sz="1900" dirty="0">
                <a:solidFill>
                  <a:schemeClr val="accent3">
                    <a:lumMod val="25000"/>
                  </a:schemeClr>
                </a:solidFill>
                <a:latin typeface="Abadi" panose="020B0604020104020204" pitchFamily="34" charset="0"/>
              </a:rPr>
              <a:t>data was then cleansed, missing values were checked for, and filled in as </a:t>
            </a:r>
            <a:r>
              <a:rPr lang="en-US" sz="1900" dirty="0" err="1">
                <a:solidFill>
                  <a:schemeClr val="accent3">
                    <a:lumMod val="25000"/>
                  </a:schemeClr>
                </a:solidFill>
                <a:latin typeface="Abadi" panose="020B0604020104020204" pitchFamily="34" charset="0"/>
              </a:rPr>
              <a:t>appropriate.Additionally</a:t>
            </a:r>
            <a:r>
              <a:rPr lang="en-US" sz="1900" dirty="0">
                <a:solidFill>
                  <a:schemeClr val="accent3">
                    <a:lumMod val="25000"/>
                  </a:schemeClr>
                </a:solidFill>
                <a:latin typeface="Abadi" panose="020B0604020104020204" pitchFamily="34" charset="0"/>
              </a:rPr>
              <a:t>, using </a:t>
            </a:r>
            <a:r>
              <a:rPr lang="en-US" sz="1900" dirty="0" err="1">
                <a:solidFill>
                  <a:schemeClr val="accent3">
                    <a:lumMod val="25000"/>
                  </a:schemeClr>
                </a:solidFill>
                <a:latin typeface="Abadi" panose="020B0604020104020204" pitchFamily="34" charset="0"/>
              </a:rPr>
              <a:t>BeautifulSoup</a:t>
            </a:r>
            <a:r>
              <a:rPr lang="en-US" sz="1900" dirty="0">
                <a:solidFill>
                  <a:schemeClr val="accent3">
                    <a:lumMod val="25000"/>
                  </a:schemeClr>
                </a:solidFill>
                <a:latin typeface="Abadi" panose="020B0604020104020204" pitchFamily="34" charset="0"/>
              </a:rPr>
              <a:t>, we scraped Wikipedia for information on Falcon 9 launch statistics</a:t>
            </a:r>
            <a:r>
              <a:rPr lang="en-US" sz="1900" dirty="0" smtClean="0">
                <a:solidFill>
                  <a:schemeClr val="accent3">
                    <a:lumMod val="25000"/>
                  </a:schemeClr>
                </a:solidFill>
                <a:latin typeface="Abadi" panose="020B0604020104020204" pitchFamily="34" charset="0"/>
              </a:rPr>
              <a:t>.</a:t>
            </a:r>
          </a:p>
          <a:p>
            <a:pPr lvl="1" algn="just">
              <a:lnSpc>
                <a:spcPct val="100000"/>
              </a:lnSpc>
              <a:spcBef>
                <a:spcPts val="1400"/>
              </a:spcBef>
              <a:buFontTx/>
              <a:buChar char="-"/>
            </a:pPr>
            <a:r>
              <a:rPr lang="en-US" sz="1900" dirty="0" smtClean="0">
                <a:solidFill>
                  <a:schemeClr val="accent3">
                    <a:lumMod val="25000"/>
                  </a:schemeClr>
                </a:solidFill>
                <a:latin typeface="Abadi" panose="020B0604020104020204" pitchFamily="34" charset="0"/>
              </a:rPr>
              <a:t>The </a:t>
            </a:r>
            <a:r>
              <a:rPr lang="en-US" sz="1900" dirty="0">
                <a:solidFill>
                  <a:schemeClr val="accent3">
                    <a:lumMod val="25000"/>
                  </a:schemeClr>
                </a:solidFill>
                <a:latin typeface="Abadi" panose="020B0604020104020204" pitchFamily="34" charset="0"/>
              </a:rPr>
              <a:t>goal was to extract the launch records as an HTML table, parse the table, and then transform the table into a pandas </a:t>
            </a:r>
            <a:r>
              <a:rPr lang="en-US" sz="1900" dirty="0" err="1">
                <a:solidFill>
                  <a:schemeClr val="accent3">
                    <a:lumMod val="25000"/>
                  </a:schemeClr>
                </a:solidFill>
                <a:latin typeface="Abadi" panose="020B0604020104020204" pitchFamily="34" charset="0"/>
              </a:rPr>
              <a:t>dataframe</a:t>
            </a:r>
            <a:r>
              <a:rPr lang="en-US" sz="1900" dirty="0">
                <a:solidFill>
                  <a:schemeClr val="accent3">
                    <a:lumMod val="25000"/>
                  </a:schemeClr>
                </a:solidFill>
                <a:latin typeface="Abadi" panose="020B0604020104020204" pitchFamily="34" charset="0"/>
              </a:rPr>
              <a:t> for later analysis.</a:t>
            </a:r>
            <a:endParaRPr lang="en-US" sz="1800" dirty="0">
              <a:solidFill>
                <a:schemeClr val="accent3">
                  <a:lumMod val="25000"/>
                </a:schemeClr>
              </a:solidFill>
              <a:latin typeface="Abadi" panose="020B0604020104020204" pitchFamily="34" charset="0"/>
            </a:endParaRP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gather data, sanitize the requested data, and do some simple data wrangling and formatting, we used the get request to the </a:t>
            </a:r>
            <a:r>
              <a:rPr lang="en-US" sz="2200" dirty="0" err="1">
                <a:solidFill>
                  <a:schemeClr val="accent3">
                    <a:lumMod val="25000"/>
                  </a:schemeClr>
                </a:solidFill>
                <a:latin typeface="Abadi" panose="020B0604020104020204" pitchFamily="34" charset="0"/>
              </a:rPr>
              <a:t>SpaceX</a:t>
            </a:r>
            <a:r>
              <a:rPr lang="en-US" sz="2200" dirty="0">
                <a:solidFill>
                  <a:schemeClr val="accent3">
                    <a:lumMod val="25000"/>
                  </a:schemeClr>
                </a:solidFill>
                <a:latin typeface="Abadi" panose="020B0604020104020204" pitchFamily="34" charset="0"/>
              </a:rPr>
              <a:t> API</a:t>
            </a:r>
            <a:r>
              <a:rPr lang="en-US" sz="2200" dirty="0" smtClean="0">
                <a:solidFill>
                  <a:schemeClr val="accent3">
                    <a:lumMod val="25000"/>
                  </a:schemeClr>
                </a:solidFill>
                <a:latin typeface="Abadi" panose="020B0604020104020204" pitchFamily="34" charset="0"/>
              </a:rPr>
              <a:t>.</a:t>
            </a:r>
          </a:p>
          <a:p>
            <a:pPr>
              <a:lnSpc>
                <a:spcPct val="100000"/>
              </a:lnSpc>
              <a:spcBef>
                <a:spcPts val="1400"/>
              </a:spcBef>
            </a:pPr>
            <a:r>
              <a:rPr lang="en-US" sz="2200" dirty="0" smtClean="0">
                <a:solidFill>
                  <a:schemeClr val="accent3">
                    <a:lumMod val="25000"/>
                  </a:schemeClr>
                </a:solidFill>
                <a:latin typeface="Abadi" panose="020B0604020104020204" pitchFamily="34" charset="0"/>
              </a:rPr>
              <a:t>The </a:t>
            </a:r>
            <a:r>
              <a:rPr lang="en-US" sz="2200" dirty="0">
                <a:solidFill>
                  <a:schemeClr val="accent3">
                    <a:lumMod val="25000"/>
                  </a:schemeClr>
                </a:solidFill>
                <a:latin typeface="Abadi" panose="020B0604020104020204" pitchFamily="34" charset="0"/>
              </a:rPr>
              <a:t>link to the notebook is </a:t>
            </a:r>
            <a:r>
              <a:rPr lang="en-US" sz="2200" dirty="0">
                <a:solidFill>
                  <a:srgbClr val="1C7DDB"/>
                </a:solidFill>
                <a:latin typeface="Abadi" panose="020B0604020104020204" pitchFamily="34" charset="0"/>
              </a:rPr>
              <a:t>https://github.com/lloyd700/coursera/blob/77447a9c3257bc716210a999a2bffc1dd7dd13e9/jupyter-labs-spacex-data-collection-api.ipynb</a:t>
            </a: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61E4AF22-EFED-4B80-BCDB-9BE50C288589}"/>
              </a:ext>
            </a:extLst>
          </p:cNvPr>
          <p:cNvPicPr>
            <a:picLocks noChangeAspect="1"/>
          </p:cNvPicPr>
          <p:nvPr/>
        </p:nvPicPr>
        <p:blipFill>
          <a:blip r:embed="rId3"/>
          <a:stretch>
            <a:fillRect/>
          </a:stretch>
        </p:blipFill>
        <p:spPr>
          <a:xfrm>
            <a:off x="6518511" y="1499088"/>
            <a:ext cx="4861273" cy="4527062"/>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77108"/>
            <a:ext cx="4655614" cy="4689842"/>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We applied web scrapping to webscrap Falcon 9 launch records with BeautifulSoup </a:t>
            </a:r>
          </a:p>
          <a:p>
            <a:pPr>
              <a:lnSpc>
                <a:spcPct val="100000"/>
              </a:lnSpc>
              <a:spcBef>
                <a:spcPts val="1400"/>
              </a:spcBef>
            </a:pPr>
            <a:r>
              <a:rPr lang="en-US" sz="2200" dirty="0">
                <a:solidFill>
                  <a:schemeClr val="accent3">
                    <a:lumMod val="25000"/>
                  </a:schemeClr>
                </a:solidFill>
                <a:latin typeface="Abadi"/>
              </a:rPr>
              <a:t>We parsed the table and converted it into a pandas dataframe.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link to the notebook is </a:t>
            </a:r>
            <a:r>
              <a:rPr lang="en-US" sz="2200" dirty="0">
                <a:solidFill>
                  <a:srgbClr val="1C7DDB"/>
                </a:solidFill>
                <a:latin typeface="Abadi" panose="020B0604020104020204" pitchFamily="34" charset="0"/>
              </a:rPr>
              <a:t>https://github.com/lloyd700/coursera/blob/77447a9c3257bc716210a999a2bffc1dd7dd13e9/jupyter-labs-spacex-data-collection-api.ipynb</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477108"/>
            <a:ext cx="4556797" cy="4689842"/>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pic>
        <p:nvPicPr>
          <p:cNvPr id="7" name="Picture 6">
            <a:extLst>
              <a:ext uri="{FF2B5EF4-FFF2-40B4-BE49-F238E27FC236}">
                <a16:creationId xmlns:a16="http://schemas.microsoft.com/office/drawing/2014/main" id="{11B286EC-90E5-482C-9C00-C353EE9D2862}"/>
              </a:ext>
            </a:extLst>
          </p:cNvPr>
          <p:cNvPicPr>
            <a:picLocks noChangeAspect="1"/>
          </p:cNvPicPr>
          <p:nvPr/>
        </p:nvPicPr>
        <p:blipFill>
          <a:blip r:embed="rId3"/>
          <a:stretch>
            <a:fillRect/>
          </a:stretch>
        </p:blipFill>
        <p:spPr>
          <a:xfrm>
            <a:off x="5910262" y="1447559"/>
            <a:ext cx="4655614" cy="477883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1333</TotalTime>
  <Words>1685</Words>
  <Application>Microsoft Office PowerPoint</Application>
  <PresentationFormat>Widescreen</PresentationFormat>
  <Paragraphs>201</Paragraphs>
  <Slides>46</Slides>
  <Notes>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Abadi</vt:lpstr>
      <vt:lpstr>Arial</vt:lpstr>
      <vt:lpstr>Calibri</vt:lpstr>
      <vt:lpstr>Calibri Light</vt:lpstr>
      <vt:lpstr>IBM Plex Mono SemiBold</vt:lpstr>
      <vt:lpstr>IBM Plex Mono Text</vt:lpstr>
      <vt:lpstr>SF Pro</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lloyd chimanga</cp:lastModifiedBy>
  <cp:revision>201</cp:revision>
  <dcterms:created xsi:type="dcterms:W3CDTF">2021-04-29T18:58:34Z</dcterms:created>
  <dcterms:modified xsi:type="dcterms:W3CDTF">2023-01-05T01:36:19Z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